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671" r:id="rId4"/>
    <p:sldMasterId id="2147484731" r:id="rId5"/>
    <p:sldMasterId id="2147484753" r:id="rId6"/>
  </p:sldMasterIdLst>
  <p:notesMasterIdLst>
    <p:notesMasterId r:id="rId52"/>
  </p:notesMasterIdLst>
  <p:handoutMasterIdLst>
    <p:handoutMasterId r:id="rId53"/>
  </p:handoutMasterIdLst>
  <p:sldIdLst>
    <p:sldId id="3455" r:id="rId7"/>
    <p:sldId id="3456" r:id="rId8"/>
    <p:sldId id="3462" r:id="rId9"/>
    <p:sldId id="1861" r:id="rId10"/>
    <p:sldId id="3461" r:id="rId11"/>
    <p:sldId id="3457" r:id="rId12"/>
    <p:sldId id="3458" r:id="rId13"/>
    <p:sldId id="3459" r:id="rId14"/>
    <p:sldId id="3401" r:id="rId15"/>
    <p:sldId id="3431" r:id="rId16"/>
    <p:sldId id="3436" r:id="rId17"/>
    <p:sldId id="3437" r:id="rId18"/>
    <p:sldId id="3453" r:id="rId19"/>
    <p:sldId id="265" r:id="rId20"/>
    <p:sldId id="3407" r:id="rId21"/>
    <p:sldId id="3433" r:id="rId22"/>
    <p:sldId id="3463" r:id="rId23"/>
    <p:sldId id="3434" r:id="rId24"/>
    <p:sldId id="3465" r:id="rId25"/>
    <p:sldId id="3454" r:id="rId26"/>
    <p:sldId id="3460" r:id="rId27"/>
    <p:sldId id="3425" r:id="rId28"/>
    <p:sldId id="3426" r:id="rId29"/>
    <p:sldId id="2764" r:id="rId30"/>
    <p:sldId id="1810" r:id="rId31"/>
    <p:sldId id="3464" r:id="rId32"/>
    <p:sldId id="3430" r:id="rId33"/>
    <p:sldId id="3438" r:id="rId34"/>
    <p:sldId id="3440" r:id="rId35"/>
    <p:sldId id="3441" r:id="rId36"/>
    <p:sldId id="3442" r:id="rId37"/>
    <p:sldId id="3443" r:id="rId38"/>
    <p:sldId id="3444" r:id="rId39"/>
    <p:sldId id="3445" r:id="rId40"/>
    <p:sldId id="3446" r:id="rId41"/>
    <p:sldId id="3447" r:id="rId42"/>
    <p:sldId id="3448" r:id="rId43"/>
    <p:sldId id="3449" r:id="rId44"/>
    <p:sldId id="3450" r:id="rId45"/>
    <p:sldId id="3466" r:id="rId46"/>
    <p:sldId id="3467" r:id="rId47"/>
    <p:sldId id="3468" r:id="rId48"/>
    <p:sldId id="3451" r:id="rId49"/>
    <p:sldId id="3452" r:id="rId50"/>
    <p:sldId id="1904" r:id="rId51"/>
  </p:sldIdLst>
  <p:sldSz cx="12192000" cy="6858000"/>
  <p:notesSz cx="7010400" cy="92964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3455"/>
            <p14:sldId id="3456"/>
            <p14:sldId id="3462"/>
            <p14:sldId id="1861"/>
            <p14:sldId id="3461"/>
            <p14:sldId id="3457"/>
            <p14:sldId id="3458"/>
            <p14:sldId id="3459"/>
            <p14:sldId id="3401"/>
            <p14:sldId id="3431"/>
            <p14:sldId id="3436"/>
            <p14:sldId id="3437"/>
            <p14:sldId id="3453"/>
            <p14:sldId id="265"/>
            <p14:sldId id="3407"/>
            <p14:sldId id="3433"/>
            <p14:sldId id="3463"/>
            <p14:sldId id="3434"/>
            <p14:sldId id="3465"/>
            <p14:sldId id="3454"/>
            <p14:sldId id="3460"/>
            <p14:sldId id="3425"/>
            <p14:sldId id="3426"/>
            <p14:sldId id="2764"/>
            <p14:sldId id="1810"/>
            <p14:sldId id="3464"/>
            <p14:sldId id="3430"/>
            <p14:sldId id="3438"/>
            <p14:sldId id="3440"/>
            <p14:sldId id="3441"/>
            <p14:sldId id="3442"/>
            <p14:sldId id="3443"/>
            <p14:sldId id="3444"/>
            <p14:sldId id="3445"/>
            <p14:sldId id="3446"/>
            <p14:sldId id="3447"/>
            <p14:sldId id="3448"/>
            <p14:sldId id="3449"/>
            <p14:sldId id="3450"/>
            <p14:sldId id="3466"/>
            <p14:sldId id="3467"/>
            <p14:sldId id="3468"/>
            <p14:sldId id="3451"/>
            <p14:sldId id="3452"/>
            <p14:sldId id="19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00" autoAdjust="0"/>
  </p:normalViewPr>
  <p:slideViewPr>
    <p:cSldViewPr snapToGrid="0">
      <p:cViewPr varScale="1">
        <p:scale>
          <a:sx n="60" d="100"/>
          <a:sy n="60" d="100"/>
        </p:scale>
        <p:origin x="741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981E4A7-2A5B-4196-94FB-AC25DD2D053D}" type="datetime8">
              <a:rPr lang="en-US" smtClean="0">
                <a:latin typeface="Segoe UI" pitchFamily="34" charset="0"/>
              </a:rPr>
              <a:t>10/11/2018 9:01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923788" cy="33797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12103" y="8829967"/>
            <a:ext cx="1096674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7736457-8543-499C-AAEB-7560BCF4049B}" type="datetime8">
              <a:rPr lang="en-US" smtClean="0"/>
              <a:t>10/11/2018 9:01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67F6EBA2-D100-428D-B7C6-2D6B97987320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557973B2-FB66-4C10-A027-AC1428193DB9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99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11DFB17B-CD61-472B-A6B0-DE4D13A6BAF2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68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CEEBB917-06B2-42E5-A534-48D2CD7C5A54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35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7E776559-D889-43BE-A784-698904ED2F89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55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01280599-E819-461C-8D12-461B21C930B1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453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97766B1C-966A-4B4E-BE62-95A001EBF088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06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61C6E9FA-B906-481E-8545-7443C030FBBF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4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83BC407E-9791-496C-A50F-DEF29B41165D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2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C90A617C-4739-4577-A759-760B94B6EBF1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04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F29D8AE3-9251-4DCE-8AA3-951218F83E98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40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746C8D-C4F6-422E-A6D9-9301717F867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10/11/2018 9:01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ACE954B1-30D7-425E-A01B-36D0F74121BB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4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79973FF0-0620-47D9-BEC5-DCEFB8DD5454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12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E73D0125-B29B-4E3E-BFD9-0FC3A2F41360}" type="datetime8">
              <a:rPr lang="en-US" smtClean="0">
                <a:solidFill>
                  <a:prstClr val="black"/>
                </a:solidFill>
              </a:rPr>
              <a:t>10/11/2018 2:03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D4FC7A3B-EBF7-4EC7-80A1-086C6F8BE39B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7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A378F958-B7FD-4459-B6DD-DF3BD298E104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C08EF5F3-DA7E-48AA-9566-32CBF4D6ECBF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5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846A544E-2FF2-4011-9926-B4D7F06003B5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3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81AB1BED-0669-4553-AB6A-59DE7D679B70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7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D98347E3-9667-46CB-B1B2-E7B2F2A85425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8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1347731-67B0-44F2-B67B-122B85BAB0C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24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7182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4B4C8457-1A07-4494-8E49-B8977B0FB08E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1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174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1740">
              <a:defRPr/>
            </a:pPr>
            <a:fld id="{3580574B-DE11-49D3-9715-E005FE101C2C}" type="datetime8">
              <a:rPr lang="en-US" smtClean="0">
                <a:solidFill>
                  <a:prstClr val="black"/>
                </a:solidFill>
              </a:rPr>
              <a:t>10/11/2018 9:01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1740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1740"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1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956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81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91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925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63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654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41907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19511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84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0362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356697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9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3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5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120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3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598038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1851-72FB-40B9-AA0D-F7C5894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55A2-8F39-4FE7-88A7-48F9E8B7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BF90-1CD2-4A40-A3D1-75A6F074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A5FD2-DDE6-47DD-A4FC-3D11B9E9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MSFTGUEST     msevent188su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7865E-BE2D-4C79-9122-EC0E07E6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14EA-30F3-4306-A93E-C3548EBAF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38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8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3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30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617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808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9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5564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674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998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050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493524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648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5222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31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6360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164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46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6797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907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9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52" r:id="rId2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04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4" r:id="rId1"/>
    <p:sldLayoutId id="2147484755" r:id="rId2"/>
    <p:sldLayoutId id="2147484756" r:id="rId3"/>
    <p:sldLayoutId id="2147484757" r:id="rId4"/>
    <p:sldLayoutId id="2147484758" r:id="rId5"/>
    <p:sldLayoutId id="2147484759" r:id="rId6"/>
    <p:sldLayoutId id="2147484760" r:id="rId7"/>
    <p:sldLayoutId id="2147484761" r:id="rId8"/>
    <p:sldLayoutId id="2147484762" r:id="rId9"/>
    <p:sldLayoutId id="2147484763" r:id="rId10"/>
    <p:sldLayoutId id="2147484764" r:id="rId11"/>
    <p:sldLayoutId id="2147484765" r:id="rId12"/>
    <p:sldLayoutId id="2147484766" r:id="rId13"/>
    <p:sldLayoutId id="2147484767" r:id="rId14"/>
    <p:sldLayoutId id="2147484768" r:id="rId15"/>
    <p:sldLayoutId id="2147484769" r:id="rId16"/>
    <p:sldLayoutId id="2147484770" r:id="rId17"/>
    <p:sldLayoutId id="2147484771" r:id="rId18"/>
    <p:sldLayoutId id="2147484772" r:id="rId19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the-microsoft-infer-net-machine-learning-framework-goes-open-source/?ocid=msr_blog_infernet_hero" TargetMode="External"/><Relationship Id="rId2" Type="http://schemas.openxmlformats.org/officeDocument/2006/relationships/hyperlink" Target="https://dotnet.github.io/infer/userguide/Infer.NET%20tutorials%20and%20examples.html" TargetMode="Externa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imo.com/data-science/2016/bayesian-optimization-hyperparameter-tuning/" TargetMode="Externa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ml-notebook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9.png"/><Relationship Id="rId4" Type="http://schemas.openxmlformats.org/officeDocument/2006/relationships/hyperlink" Target="https://azure.microsoft.com/en-us/free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toronto.edu/~kriz/cifar.html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commons.wikimedia.org/wiki/File:CF-188A_BANKING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commons.wikimedia.org/wiki/File:CF-188A_BANKING.jp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MachineLearningNotebooks/tree/master/auto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machine-learning-servic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9.png"/><Relationship Id="rId4" Type="http://schemas.openxmlformats.org/officeDocument/2006/relationships/hyperlink" Target="https://azure.microsoft.com/en-us/fre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myignite.techcommunity.microsoft.com/video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4.wdp"/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emf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sv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71CD-E3FA-405E-95D3-7CD89F4D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 11,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8F55C-0182-42DF-BB4F-AA87FE30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1538883"/>
          </a:xfrm>
        </p:spPr>
        <p:txBody>
          <a:bodyPr/>
          <a:lstStyle/>
          <a:p>
            <a:r>
              <a:rPr lang="en-US" dirty="0"/>
              <a:t>Automated ML in Azure</a:t>
            </a:r>
          </a:p>
          <a:p>
            <a:endParaRPr lang="en-US" dirty="0"/>
          </a:p>
          <a:p>
            <a:r>
              <a:rPr lang="en-US" dirty="0"/>
              <a:t>New York Azure ML Meetup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6F5B7-C045-4CDA-A8D0-8DB73C54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8A02C-884A-446F-86EB-175776748DC2}"/>
              </a:ext>
            </a:extLst>
          </p:cNvPr>
          <p:cNvSpPr txBox="1"/>
          <p:nvPr/>
        </p:nvSpPr>
        <p:spPr>
          <a:xfrm>
            <a:off x="1034041" y="5426579"/>
            <a:ext cx="678536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MSFTGUEST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msevent188su</a:t>
            </a:r>
          </a:p>
        </p:txBody>
      </p:sp>
    </p:spTree>
    <p:extLst>
      <p:ext uri="{BB962C8B-B14F-4D97-AF65-F5344CB8AC3E}">
        <p14:creationId xmlns:p14="http://schemas.microsoft.com/office/powerpoint/2010/main" val="21109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97001" y="447214"/>
            <a:ext cx="12135149" cy="430887"/>
          </a:xfrm>
        </p:spPr>
        <p:txBody>
          <a:bodyPr/>
          <a:lstStyle/>
          <a:p>
            <a:r>
              <a:rPr lang="en-US" sz="2800" dirty="0"/>
              <a:t>Machine Learning Model Building</a:t>
            </a:r>
          </a:p>
        </p:txBody>
      </p:sp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8009" y="1945592"/>
            <a:ext cx="3184072" cy="318407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1322613" y="1738993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861456" y="2016575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2BD3FB-A13C-429F-8F7F-A6EA5BB2E4C8}"/>
              </a:ext>
            </a:extLst>
          </p:cNvPr>
          <p:cNvSpPr/>
          <p:nvPr/>
        </p:nvSpPr>
        <p:spPr bwMode="auto">
          <a:xfrm>
            <a:off x="1319896" y="3467100"/>
            <a:ext cx="2228850" cy="9225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858739" y="3630386"/>
            <a:ext cx="166823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942624" y="3497037"/>
            <a:ext cx="2228850" cy="922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9481467" y="379094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548746" y="3928382"/>
            <a:ext cx="1412421" cy="0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26139" y="3937060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>
            <a:stCxn id="8" idx="3"/>
          </p:cNvCxnSpPr>
          <p:nvPr/>
        </p:nvCxnSpPr>
        <p:spPr>
          <a:xfrm>
            <a:off x="3551463" y="2200275"/>
            <a:ext cx="2544537" cy="534761"/>
          </a:xfrm>
          <a:prstGeom prst="bentConnector3">
            <a:avLst>
              <a:gd name="adj1" fmla="val 100053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3555470" y="4340220"/>
            <a:ext cx="2612570" cy="1401536"/>
          </a:xfrm>
          <a:prstGeom prst="bentConnector3">
            <a:avLst>
              <a:gd name="adj1" fmla="val 99688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948070" y="3494321"/>
            <a:ext cx="2228850" cy="922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486913" y="378823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9B34A8-DB16-430E-8676-792EA41F08A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731585" y="3934344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319896" y="5250556"/>
            <a:ext cx="2230128" cy="922564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969846" y="3483441"/>
            <a:ext cx="2228850" cy="922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764183" y="3774635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DC81D8-A1A4-43DC-9E0C-792BFF1250C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753361" y="3923464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53EE0E-F28B-4364-8B01-0017785CD0C6}"/>
              </a:ext>
            </a:extLst>
          </p:cNvPr>
          <p:cNvSpPr txBox="1"/>
          <p:nvPr/>
        </p:nvSpPr>
        <p:spPr>
          <a:xfrm>
            <a:off x="5472788" y="3196318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892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3810-7729-4F54-A3C2-83EDC189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100" y="67339"/>
            <a:ext cx="11018520" cy="553998"/>
          </a:xfrm>
        </p:spPr>
        <p:txBody>
          <a:bodyPr/>
          <a:lstStyle/>
          <a:p>
            <a:r>
              <a:rPr lang="en-US" dirty="0"/>
              <a:t>Algorithms – Sample Binary Classification Algorithms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9A0ECF4-D022-4ED2-942D-C1155BE1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24" y="750485"/>
            <a:ext cx="5588311" cy="579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4614C-1189-4B74-8025-BB5C26F1ED60}"/>
              </a:ext>
            </a:extLst>
          </p:cNvPr>
          <p:cNvSpPr txBox="1"/>
          <p:nvPr/>
        </p:nvSpPr>
        <p:spPr>
          <a:xfrm>
            <a:off x="910844" y="2782669"/>
            <a:ext cx="381881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Algorithm Choice –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Many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762646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D013-DEA5-4D71-8111-6AE662A2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58FE4-940B-45F9-8AF6-193B6C8C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5" y="1899478"/>
            <a:ext cx="3205864" cy="2743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A4D08B-49F2-40AC-A638-27615B7F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91" y="1899478"/>
            <a:ext cx="3417631" cy="2743405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95F40-C830-4B23-B37E-1461C6078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235" y="173279"/>
            <a:ext cx="3352502" cy="651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89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1322613" y="3475778"/>
            <a:ext cx="2228850" cy="9225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manual approaches for hyperparameter tuning</a:t>
            </a:r>
          </a:p>
        </p:txBody>
      </p:sp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5285" y="1961011"/>
            <a:ext cx="3184072" cy="318407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1322613" y="1738993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861456" y="2016575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858739" y="3630386"/>
            <a:ext cx="151101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1387930" y="5282300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1494067" y="5478245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942624" y="3497037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9481467" y="379094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3551463" y="3932082"/>
            <a:ext cx="1412421" cy="0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26139" y="3937060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>
            <a:stCxn id="8" idx="3"/>
          </p:cNvCxnSpPr>
          <p:nvPr/>
        </p:nvCxnSpPr>
        <p:spPr>
          <a:xfrm>
            <a:off x="3551463" y="2200275"/>
            <a:ext cx="2544537" cy="534761"/>
          </a:xfrm>
          <a:prstGeom prst="bentConnector3">
            <a:avLst>
              <a:gd name="adj1" fmla="val 100053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3616780" y="4342046"/>
            <a:ext cx="2612570" cy="1401536"/>
          </a:xfrm>
          <a:prstGeom prst="bentConnector3">
            <a:avLst>
              <a:gd name="adj1" fmla="val 99688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1622456" y="5426540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1728593" y="5622485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9086382" y="3671053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625225" y="396496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9405258" y="515481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713299" y="515156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10014853" y="515156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847030" y="5622485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904045" y="5780652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9284890" y="3867641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823733" y="416155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5476360" y="3213120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1478976" y="3630386"/>
            <a:ext cx="2228850" cy="92256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2011139" y="3782786"/>
            <a:ext cx="151101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999430" y="5774885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2056445" y="5933052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9437290" y="4020041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976133" y="431395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7D102-E7D6-40E0-AE71-E3C22DC75E6A}"/>
              </a:ext>
            </a:extLst>
          </p:cNvPr>
          <p:cNvSpPr txBox="1"/>
          <p:nvPr/>
        </p:nvSpPr>
        <p:spPr>
          <a:xfrm>
            <a:off x="7906707" y="5895790"/>
            <a:ext cx="45294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Repetitive &amp; Manual</a:t>
            </a:r>
          </a:p>
        </p:txBody>
      </p:sp>
    </p:spTree>
    <p:extLst>
      <p:ext uri="{BB962C8B-B14F-4D97-AF65-F5344CB8AC3E}">
        <p14:creationId xmlns:p14="http://schemas.microsoft.com/office/powerpoint/2010/main" val="95109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2" grpId="0" animBg="1"/>
      <p:bldP spid="23" grpId="0"/>
      <p:bldP spid="2" grpId="0" animBg="1"/>
      <p:bldP spid="31" grpId="0" animBg="1"/>
      <p:bldP spid="32" grpId="0" animBg="1"/>
      <p:bldP spid="33" grpId="0" animBg="1"/>
      <p:bldP spid="34" grpId="0"/>
      <p:bldP spid="36" grpId="0" animBg="1"/>
      <p:bldP spid="37" grpId="0"/>
      <p:bldP spid="35" grpId="0" animBg="1"/>
      <p:bldP spid="38" grpId="0"/>
      <p:bldP spid="40" grpId="0" animBg="1"/>
      <p:bldP spid="41" grpId="0"/>
      <p:bldP spid="42" grpId="0" animBg="1"/>
      <p:bldP spid="4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E3EBC-6590-4E7B-9525-78C0B6266747}"/>
              </a:ext>
            </a:extLst>
          </p:cNvPr>
          <p:cNvGrpSpPr/>
          <p:nvPr/>
        </p:nvGrpSpPr>
        <p:grpSpPr>
          <a:xfrm>
            <a:off x="0" y="0"/>
            <a:ext cx="12192000" cy="769441"/>
            <a:chOff x="0" y="-1"/>
            <a:chExt cx="12192000" cy="12733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31255B-BB7E-4F42-B18D-59A5CB122DE1}"/>
                </a:ext>
              </a:extLst>
            </p:cNvPr>
            <p:cNvSpPr/>
            <p:nvPr/>
          </p:nvSpPr>
          <p:spPr>
            <a:xfrm>
              <a:off x="0" y="1"/>
              <a:ext cx="12192000" cy="120623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04DAB6-6ACF-44EA-AE10-35FE51891461}"/>
                </a:ext>
              </a:extLst>
            </p:cNvPr>
            <p:cNvSpPr/>
            <p:nvPr/>
          </p:nvSpPr>
          <p:spPr>
            <a:xfrm>
              <a:off x="385673" y="-1"/>
              <a:ext cx="8815992" cy="1273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Helvetica" panose="020B0604020202020204" pitchFamily="34" charset="0"/>
                </a:rPr>
                <a:t>Machine Learning Complexity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1514529" y="5664994"/>
            <a:ext cx="9162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1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Source: http://scikit-learn.org/stable/tutorial/machine_learning_map/index.html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AAC57FD-9B01-46A4-9076-F690450A07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961535"/>
            <a:ext cx="9480861" cy="47034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9EE486-7FE7-435B-9E4A-07ED05D7FBB8}"/>
              </a:ext>
            </a:extLst>
          </p:cNvPr>
          <p:cNvSpPr/>
          <p:nvPr/>
        </p:nvSpPr>
        <p:spPr>
          <a:xfrm>
            <a:off x="385673" y="5857088"/>
            <a:ext cx="105910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/>
                <a:solidFill>
                  <a:srgbClr val="D83B0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This must get simpler, it simply won’t scale!</a:t>
            </a:r>
            <a:endParaRPr kumimoji="0" lang="en-US" sz="4400" b="1" i="0" u="none" strike="noStrike" kern="1200" cap="none" spc="0" normalizeH="0" baseline="0" noProof="0" dirty="0">
              <a:ln/>
              <a:solidFill>
                <a:srgbClr val="D83B0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65D52-15DD-494E-A1E9-00F7E68E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MSFTGUEST     msevent188su</a:t>
            </a:r>
          </a:p>
        </p:txBody>
      </p:sp>
    </p:spTree>
    <p:extLst>
      <p:ext uri="{BB962C8B-B14F-4D97-AF65-F5344CB8AC3E}">
        <p14:creationId xmlns:p14="http://schemas.microsoft.com/office/powerpoint/2010/main" val="245391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D88C-9ADC-42FC-9637-6453D878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676" y="2899715"/>
            <a:ext cx="9817394" cy="626079"/>
          </a:xfrm>
        </p:spPr>
        <p:txBody>
          <a:bodyPr/>
          <a:lstStyle/>
          <a:p>
            <a:r>
              <a:rPr lang="en-US" dirty="0"/>
              <a:t>Introducing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142662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inputs &amp; system outputs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051CA3-9B00-400C-B93D-95303DF16BFB}"/>
              </a:ext>
            </a:extLst>
          </p:cNvPr>
          <p:cNvSpPr txBox="1">
            <a:spLocks/>
          </p:cNvSpPr>
          <p:nvPr/>
        </p:nvSpPr>
        <p:spPr>
          <a:xfrm>
            <a:off x="452034" y="2623252"/>
            <a:ext cx="4330451" cy="3424575"/>
          </a:xfrm>
          <a:prstGeom prst="rect">
            <a:avLst/>
          </a:prstGeom>
          <a:ln w="28575" cmpd="dbl">
            <a:noFill/>
          </a:ln>
        </p:spPr>
        <p:txBody>
          <a:bodyPr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Configure Automated ML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Pre_Process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Budget – Time / Compute 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Etc.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6862C-2B39-4B71-9C01-D3A98B899750}"/>
              </a:ext>
            </a:extLst>
          </p:cNvPr>
          <p:cNvSpPr/>
          <p:nvPr/>
        </p:nvSpPr>
        <p:spPr>
          <a:xfrm>
            <a:off x="378281" y="2350293"/>
            <a:ext cx="4330452" cy="2358439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Arrow: Right 20">
            <a:extLst>
              <a:ext uri="{FF2B5EF4-FFF2-40B4-BE49-F238E27FC236}">
                <a16:creationId xmlns:a16="http://schemas.microsoft.com/office/drawing/2014/main" id="{186B3651-AC97-4103-A584-1F4D7F97B349}"/>
              </a:ext>
            </a:extLst>
          </p:cNvPr>
          <p:cNvSpPr/>
          <p:nvPr/>
        </p:nvSpPr>
        <p:spPr>
          <a:xfrm rot="5400000">
            <a:off x="1978890" y="4907942"/>
            <a:ext cx="837579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61042A0-B65E-46C0-9C4C-4B02430A07D4}"/>
              </a:ext>
            </a:extLst>
          </p:cNvPr>
          <p:cNvSpPr/>
          <p:nvPr/>
        </p:nvSpPr>
        <p:spPr>
          <a:xfrm rot="16200000">
            <a:off x="9750478" y="4911446"/>
            <a:ext cx="830355" cy="439161"/>
          </a:xfrm>
          <a:prstGeom prst="rightArrow">
            <a:avLst/>
          </a:prstGeom>
          <a:solidFill>
            <a:srgbClr val="8AB10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BAB84A-4D74-4466-B6CA-890435F53735}"/>
              </a:ext>
            </a:extLst>
          </p:cNvPr>
          <p:cNvSpPr/>
          <p:nvPr/>
        </p:nvSpPr>
        <p:spPr>
          <a:xfrm>
            <a:off x="8569819" y="3307221"/>
            <a:ext cx="3350495" cy="1401512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Model</a:t>
            </a:r>
          </a:p>
        </p:txBody>
      </p:sp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AE43CE49-51FA-4342-A99A-235E167F2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19206" r="83904" b="59523"/>
          <a:stretch/>
        </p:blipFill>
        <p:spPr>
          <a:xfrm>
            <a:off x="6258507" y="2242659"/>
            <a:ext cx="665387" cy="877941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62068" y="3307221"/>
            <a:ext cx="3350495" cy="1408629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6FEB98-CC59-4BF5-BDA6-DA77C1819539}"/>
              </a:ext>
            </a:extLst>
          </p:cNvPr>
          <p:cNvSpPr/>
          <p:nvPr/>
        </p:nvSpPr>
        <p:spPr>
          <a:xfrm>
            <a:off x="378281" y="5564075"/>
            <a:ext cx="11542033" cy="856004"/>
          </a:xfrm>
          <a:prstGeom prst="rect">
            <a:avLst/>
          </a:prstGeom>
          <a:solidFill>
            <a:srgbClr val="6699FF"/>
          </a:solidFill>
          <a:ln w="38100" cmpd="tri"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Automated ML</a:t>
            </a:r>
          </a:p>
        </p:txBody>
      </p:sp>
      <p:sp>
        <p:nvSpPr>
          <p:cNvPr id="101" name="Arrow: Right 20">
            <a:extLst>
              <a:ext uri="{FF2B5EF4-FFF2-40B4-BE49-F238E27FC236}">
                <a16:creationId xmlns:a16="http://schemas.microsoft.com/office/drawing/2014/main" id="{A14F347B-372E-4579-B279-33C6BF4A5707}"/>
              </a:ext>
            </a:extLst>
          </p:cNvPr>
          <p:cNvSpPr/>
          <p:nvPr/>
        </p:nvSpPr>
        <p:spPr>
          <a:xfrm rot="5400000">
            <a:off x="6224733" y="4915060"/>
            <a:ext cx="837579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34" grpId="0" animBg="1"/>
      <p:bldP spid="35" grpId="0" animBg="1"/>
      <p:bldP spid="36" grpId="0" animBg="1"/>
      <p:bldP spid="98" grpId="0" animBg="1"/>
      <p:bldP spid="100" grpId="0" animBg="1"/>
      <p:bldP spid="10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5051-5C05-4A36-9605-554EFB45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41FEF-6858-41EA-88D2-8017ABF2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538287"/>
            <a:ext cx="11220450" cy="37814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5583A-3A6C-4E91-8C6A-45B3F789D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511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2C59180-D4BA-480E-BC64-B1089D39CEC0}"/>
              </a:ext>
            </a:extLst>
          </p:cNvPr>
          <p:cNvSpPr txBox="1">
            <a:spLocks/>
          </p:cNvSpPr>
          <p:nvPr/>
        </p:nvSpPr>
        <p:spPr>
          <a:xfrm>
            <a:off x="837438" y="215068"/>
            <a:ext cx="10515600" cy="562011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Automated ML – User Experience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4281B-41EA-472C-872F-A0462E5A9495}"/>
              </a:ext>
            </a:extLst>
          </p:cNvPr>
          <p:cNvGrpSpPr/>
          <p:nvPr/>
        </p:nvGrpSpPr>
        <p:grpSpPr>
          <a:xfrm>
            <a:off x="197107" y="1073160"/>
            <a:ext cx="2496693" cy="3456963"/>
            <a:chOff x="137510" y="2143737"/>
            <a:chExt cx="2496693" cy="345696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D672F32-C7A7-46EE-A8A8-46153CE8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10" y="3213423"/>
              <a:ext cx="2235043" cy="238727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907A7-A6A8-4B0E-93DD-638F868F736D}"/>
                </a:ext>
              </a:extLst>
            </p:cNvPr>
            <p:cNvSpPr txBox="1"/>
            <p:nvPr/>
          </p:nvSpPr>
          <p:spPr>
            <a:xfrm>
              <a:off x="344866" y="2143737"/>
              <a:ext cx="2289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Python Script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CE3E5D3-1BB8-4CD4-8B65-D832EED8420E}"/>
              </a:ext>
            </a:extLst>
          </p:cNvPr>
          <p:cNvSpPr/>
          <p:nvPr/>
        </p:nvSpPr>
        <p:spPr>
          <a:xfrm>
            <a:off x="6972417" y="5838434"/>
            <a:ext cx="4847915" cy="739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 Quality Machine Learning Model</a:t>
            </a:r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160CC3B5-F2AF-4ADC-93A9-6A95F8B0D81F}"/>
              </a:ext>
            </a:extLst>
          </p:cNvPr>
          <p:cNvSpPr/>
          <p:nvPr/>
        </p:nvSpPr>
        <p:spPr>
          <a:xfrm>
            <a:off x="1729592" y="4168310"/>
            <a:ext cx="999999" cy="87354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52D3F4-9E0B-4640-A85A-825DE8EE384B}"/>
              </a:ext>
            </a:extLst>
          </p:cNvPr>
          <p:cNvSpPr txBox="1"/>
          <p:nvPr/>
        </p:nvSpPr>
        <p:spPr>
          <a:xfrm>
            <a:off x="3683742" y="1099596"/>
            <a:ext cx="221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Automated 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BC1372-6AB4-4790-87C4-106654D6C1B3}"/>
              </a:ext>
            </a:extLst>
          </p:cNvPr>
          <p:cNvSpPr txBox="1"/>
          <p:nvPr/>
        </p:nvSpPr>
        <p:spPr>
          <a:xfrm>
            <a:off x="6972417" y="1040849"/>
            <a:ext cx="5030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(User Compute – Local or Cloud)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CF54517C-82C1-4C8D-9F0A-0BF3B47A7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9132" y="1490534"/>
            <a:ext cx="1260296" cy="1260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7B0DA-C6A4-42C5-B638-2A52E7E1F68E}"/>
              </a:ext>
            </a:extLst>
          </p:cNvPr>
          <p:cNvSpPr txBox="1"/>
          <p:nvPr/>
        </p:nvSpPr>
        <p:spPr>
          <a:xfrm>
            <a:off x="1423687" y="1655889"/>
            <a:ext cx="17859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2BAEFB8-0E5A-4B0C-ADD3-A0D75FB65D9D}"/>
              </a:ext>
            </a:extLst>
          </p:cNvPr>
          <p:cNvSpPr/>
          <p:nvPr/>
        </p:nvSpPr>
        <p:spPr bwMode="auto">
          <a:xfrm>
            <a:off x="2478881" y="3110377"/>
            <a:ext cx="45719" cy="45719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1EC2384-B87C-41C8-8CC1-BB05FC18396C}"/>
              </a:ext>
            </a:extLst>
          </p:cNvPr>
          <p:cNvSpPr/>
          <p:nvPr/>
        </p:nvSpPr>
        <p:spPr bwMode="auto">
          <a:xfrm>
            <a:off x="2424430" y="2626605"/>
            <a:ext cx="1197094" cy="1107073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Submit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0" name="Picture 5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CAB57A-0552-41A6-BF79-DCCDB4748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881" y="1573372"/>
            <a:ext cx="4847915" cy="3310431"/>
          </a:xfrm>
          <a:prstGeom prst="rect">
            <a:avLst/>
          </a:prstGeom>
        </p:spPr>
      </p:pic>
      <p:sp>
        <p:nvSpPr>
          <p:cNvPr id="64" name="Arrow: Down 63">
            <a:extLst>
              <a:ext uri="{FF2B5EF4-FFF2-40B4-BE49-F238E27FC236}">
                <a16:creationId xmlns:a16="http://schemas.microsoft.com/office/drawing/2014/main" id="{83508195-78F7-404D-B22C-23A3C0EA30EE}"/>
              </a:ext>
            </a:extLst>
          </p:cNvPr>
          <p:cNvSpPr/>
          <p:nvPr/>
        </p:nvSpPr>
        <p:spPr bwMode="auto">
          <a:xfrm>
            <a:off x="9247088" y="4880158"/>
            <a:ext cx="614362" cy="971082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1592516-F3A4-46FD-84CC-2281BC18B0CD}"/>
              </a:ext>
            </a:extLst>
          </p:cNvPr>
          <p:cNvSpPr/>
          <p:nvPr/>
        </p:nvSpPr>
        <p:spPr bwMode="auto">
          <a:xfrm>
            <a:off x="5985982" y="2612404"/>
            <a:ext cx="1027899" cy="1107073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C8BB5A-4FBB-4510-9EF2-F35A202553EC}"/>
              </a:ext>
            </a:extLst>
          </p:cNvPr>
          <p:cNvSpPr txBox="1"/>
          <p:nvPr/>
        </p:nvSpPr>
        <p:spPr>
          <a:xfrm>
            <a:off x="9054269" y="5023312"/>
            <a:ext cx="9999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Output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301F7-A41B-49AB-8141-784F7269C0C3}"/>
              </a:ext>
            </a:extLst>
          </p:cNvPr>
          <p:cNvSpPr/>
          <p:nvPr/>
        </p:nvSpPr>
        <p:spPr>
          <a:xfrm>
            <a:off x="3604889" y="2142846"/>
            <a:ext cx="2376161" cy="2387278"/>
          </a:xfrm>
          <a:prstGeom prst="roundRect">
            <a:avLst/>
          </a:prstGeom>
          <a:solidFill>
            <a:srgbClr val="A1A6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Graphic 16" descr="Brain">
            <a:extLst>
              <a:ext uri="{FF2B5EF4-FFF2-40B4-BE49-F238E27FC236}">
                <a16:creationId xmlns:a16="http://schemas.microsoft.com/office/drawing/2014/main" id="{5550CF29-AA80-4BA7-A9BA-3A5A08C727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529" y="1662856"/>
            <a:ext cx="1038177" cy="110889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D964F0-7F75-4C67-B059-01F5A0227E94}"/>
              </a:ext>
            </a:extLst>
          </p:cNvPr>
          <p:cNvSpPr txBox="1"/>
          <p:nvPr/>
        </p:nvSpPr>
        <p:spPr>
          <a:xfrm>
            <a:off x="3911820" y="2771746"/>
            <a:ext cx="209018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Generate Algorithms &amp; Hyperparameter values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3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1" grpId="0"/>
      <p:bldP spid="42" grpId="0"/>
      <p:bldP spid="8" grpId="0"/>
      <p:bldP spid="58" grpId="0" animBg="1"/>
      <p:bldP spid="64" grpId="0" animBg="1"/>
      <p:bldP spid="66" grpId="0" animBg="1"/>
      <p:bldP spid="67" grpId="0"/>
      <p:bldP spid="21" grpId="0" animBg="1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C00F-4D96-4D5A-BF14-137D79E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6823"/>
            <a:ext cx="11018520" cy="1217775"/>
          </a:xfrm>
        </p:spPr>
        <p:txBody>
          <a:bodyPr/>
          <a:lstStyle/>
          <a:p>
            <a:r>
              <a:rPr lang="en-US" dirty="0"/>
              <a:t>Configuration options available in automated machine learning: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7F05-09FB-4C4B-B506-39159375D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3486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Select your experiment type, e.g., Classification, Regression</a:t>
            </a:r>
          </a:p>
          <a:p>
            <a:pPr lvl="1"/>
            <a:r>
              <a:rPr lang="en-US" dirty="0"/>
              <a:t>Data source, formats, and fetch data</a:t>
            </a:r>
          </a:p>
          <a:p>
            <a:pPr lvl="1"/>
            <a:r>
              <a:rPr lang="en-US" dirty="0"/>
              <a:t>Choose your compute target (local or remote)</a:t>
            </a:r>
          </a:p>
          <a:p>
            <a:pPr lvl="1"/>
            <a:r>
              <a:rPr lang="en-US" dirty="0"/>
              <a:t>Automated ML experiment settings</a:t>
            </a:r>
          </a:p>
          <a:p>
            <a:pPr lvl="1"/>
            <a:r>
              <a:rPr lang="en-US" dirty="0"/>
              <a:t>Run an automated ML experiment</a:t>
            </a:r>
          </a:p>
          <a:p>
            <a:pPr lvl="1"/>
            <a:r>
              <a:rPr lang="en-US" dirty="0"/>
              <a:t>Explore model metrics</a:t>
            </a:r>
          </a:p>
          <a:p>
            <a:pPr lvl="1"/>
            <a:r>
              <a:rPr lang="en-US" dirty="0"/>
              <a:t>Register and deploy model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073375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F4E5-DAB9-47A0-834E-CB68543B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24" y="326571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7382B-9C7E-4C44-BF62-0716E5BC0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011198"/>
            <a:ext cx="11172371" cy="6715685"/>
          </a:xfrm>
        </p:spPr>
        <p:txBody>
          <a:bodyPr/>
          <a:lstStyle/>
          <a:p>
            <a:r>
              <a:rPr lang="en-US" dirty="0"/>
              <a:t>General Updates</a:t>
            </a:r>
          </a:p>
          <a:p>
            <a:pPr lvl="1"/>
            <a:r>
              <a:rPr lang="en-US" sz="2400" dirty="0"/>
              <a:t>Infer.net released as opens source</a:t>
            </a:r>
          </a:p>
          <a:p>
            <a:pPr lvl="1"/>
            <a:r>
              <a:rPr lang="en-US" sz="2400" dirty="0">
                <a:hlinkClick r:id="rId2"/>
              </a:rPr>
              <a:t>https://dotnet.github.io/infer/userguide/Infer.NET%20tutorials%20and%20examples.html</a:t>
            </a:r>
            <a:r>
              <a:rPr lang="en-US" sz="2400" dirty="0"/>
              <a:t>  </a:t>
            </a:r>
          </a:p>
          <a:p>
            <a:pPr lvl="1"/>
            <a:r>
              <a:rPr lang="en-US" sz="2400" dirty="0"/>
              <a:t>Infer.net has been used extensively to create novel algorithms by Microsoft Research</a:t>
            </a:r>
          </a:p>
          <a:p>
            <a:r>
              <a:rPr lang="en-US" dirty="0">
                <a:hlinkClick r:id="rId3"/>
              </a:rPr>
              <a:t>https://www.microsoft.com/en-us/research/blog/the-microsoft-infer-net-machine-learning-framework-goes-open-source/?ocid=msr_blog_infernet_hero</a:t>
            </a:r>
            <a:endParaRPr lang="en-US" dirty="0"/>
          </a:p>
          <a:p>
            <a:r>
              <a:rPr lang="en-US" dirty="0"/>
              <a:t>Sentiment Analysis Demo updated and posted to </a:t>
            </a:r>
            <a:r>
              <a:rPr lang="en-US" dirty="0" err="1"/>
              <a:t>github</a:t>
            </a:r>
            <a:r>
              <a:rPr lang="en-US" dirty="0"/>
              <a:t> (confirmed – the developer (me) made an error)</a:t>
            </a:r>
          </a:p>
          <a:p>
            <a:r>
              <a:rPr lang="en-US" dirty="0"/>
              <a:t>Automated ML service from Azure Machine Learning Services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533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1505" y="1278065"/>
            <a:ext cx="4867024" cy="4755098"/>
          </a:xfrm>
        </p:spPr>
        <p:txBody>
          <a:bodyPr>
            <a:noAutofit/>
          </a:bodyPr>
          <a:lstStyle/>
          <a:p>
            <a:r>
              <a:rPr lang="en-US" dirty="0">
                <a:cs typeface="Helvetica" panose="020B0604020202020204" pitchFamily="34" charset="0"/>
              </a:rPr>
              <a:t>Based on Microsoft Research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Trained with several million experiments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Collaborative filtering and Bayesian optimization</a:t>
            </a:r>
          </a:p>
          <a:p>
            <a:pPr marL="0" indent="0">
              <a:buNone/>
            </a:pPr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Privacy preserving: No need to “see” the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F41B75-FD1F-4048-B5BA-20F25E1E1E5E}"/>
              </a:ext>
            </a:extLst>
          </p:cNvPr>
          <p:cNvGrpSpPr/>
          <p:nvPr/>
        </p:nvGrpSpPr>
        <p:grpSpPr>
          <a:xfrm>
            <a:off x="0" y="1"/>
            <a:ext cx="12192000" cy="1206230"/>
            <a:chOff x="0" y="1"/>
            <a:chExt cx="12192000" cy="12062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3603D3-1B8D-4FBD-A55A-4B619D6CE6EC}"/>
                </a:ext>
              </a:extLst>
            </p:cNvPr>
            <p:cNvSpPr/>
            <p:nvPr/>
          </p:nvSpPr>
          <p:spPr>
            <a:xfrm>
              <a:off x="0" y="1"/>
              <a:ext cx="12192000" cy="120623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DA261D-0C78-4E1C-B15A-69E0E1376BF0}"/>
                </a:ext>
              </a:extLst>
            </p:cNvPr>
            <p:cNvSpPr/>
            <p:nvPr/>
          </p:nvSpPr>
          <p:spPr>
            <a:xfrm>
              <a:off x="371272" y="203803"/>
              <a:ext cx="835865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Helvetica" panose="020B0604020202020204" pitchFamily="34" charset="0"/>
                </a:rPr>
                <a:t>Automated ML – How it works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995" y="1515158"/>
            <a:ext cx="7528805" cy="45180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0C4F66-4AC9-4800-B2DD-43B4326C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MSFTGUEST     msevent188su</a:t>
            </a:r>
          </a:p>
        </p:txBody>
      </p:sp>
    </p:spTree>
    <p:extLst>
      <p:ext uri="{BB962C8B-B14F-4D97-AF65-F5344CB8AC3E}">
        <p14:creationId xmlns:p14="http://schemas.microsoft.com/office/powerpoint/2010/main" val="2383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BD75-90A9-4AAD-BDC1-65AE8B4C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C9ADA-914D-4EC8-98F3-F56847AAD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72158"/>
          </a:xfrm>
        </p:spPr>
        <p:txBody>
          <a:bodyPr/>
          <a:lstStyle/>
          <a:p>
            <a:r>
              <a:rPr lang="en-US" dirty="0"/>
              <a:t>Collaborative filtering  </a:t>
            </a:r>
          </a:p>
          <a:p>
            <a:pPr lvl="1"/>
            <a:r>
              <a:rPr lang="en-US" dirty="0"/>
              <a:t>often used in recommendation engines based on ratings/feedback on ‘items’ – in this case model accuracy</a:t>
            </a:r>
          </a:p>
          <a:p>
            <a:r>
              <a:rPr lang="en-US" dirty="0"/>
              <a:t>Bayesian Optimization</a:t>
            </a:r>
          </a:p>
          <a:p>
            <a:pPr lvl="1"/>
            <a:r>
              <a:rPr lang="en-US" dirty="0"/>
              <a:t>In grid and random approaches there is no memory or influence of prior results. Each test is done totally independently. </a:t>
            </a:r>
          </a:p>
          <a:p>
            <a:pPr lvl="1"/>
            <a:r>
              <a:rPr lang="en-US" dirty="0"/>
              <a:t>Automatic tuning uses prior results to influence the next set of hyperparameters with the goals of making smarter choices</a:t>
            </a:r>
          </a:p>
          <a:p>
            <a:pPr lvl="1"/>
            <a:r>
              <a:rPr lang="en-US" dirty="0"/>
              <a:t>Bayesian optimization is one of several techniques that is used to learn from prior results, while not falling into a local sub-optimal result.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overview can be found at: </a:t>
            </a:r>
            <a:r>
              <a:rPr lang="en-US" dirty="0">
                <a:hlinkClick r:id="rId2"/>
              </a:rPr>
              <a:t>https://arimo.com/data-science/2016/bayesian-optimization-hyperparameter-tuning/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5859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D88C-9ADC-42FC-9637-6453D878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222" y="2982093"/>
            <a:ext cx="1579556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6169533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DE920C6-4F8F-4F26-A9EB-99BDD99B7E4E}"/>
              </a:ext>
            </a:extLst>
          </p:cNvPr>
          <p:cNvGrpSpPr/>
          <p:nvPr/>
        </p:nvGrpSpPr>
        <p:grpSpPr>
          <a:xfrm>
            <a:off x="0" y="1"/>
            <a:ext cx="12192000" cy="1206230"/>
            <a:chOff x="0" y="1"/>
            <a:chExt cx="12192000" cy="1206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BD7E3D-C947-4801-9EBC-5A56D49B54F3}"/>
                </a:ext>
              </a:extLst>
            </p:cNvPr>
            <p:cNvSpPr/>
            <p:nvPr/>
          </p:nvSpPr>
          <p:spPr>
            <a:xfrm>
              <a:off x="0" y="1"/>
              <a:ext cx="12192000" cy="120623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322BE2-C3AC-452A-9824-BE7B2050B9C9}"/>
                </a:ext>
              </a:extLst>
            </p:cNvPr>
            <p:cNvSpPr/>
            <p:nvPr/>
          </p:nvSpPr>
          <p:spPr>
            <a:xfrm>
              <a:off x="371273" y="203803"/>
              <a:ext cx="309078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Helvetica" panose="020B0604020202020204" pitchFamily="34" charset="0"/>
                </a:rPr>
                <a:t>Easy to Use</a:t>
              </a: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6EBBA56-ED08-4C64-8B37-C0BD4CFE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1" y="1410033"/>
            <a:ext cx="6405808" cy="3495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D965D-18FF-4A0E-9D44-B752B1A7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51" y="3105899"/>
            <a:ext cx="5458025" cy="3495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32CA6E-A86B-45E8-8600-89FE8F00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MSFTGUEST     msevent188su</a:t>
            </a:r>
          </a:p>
        </p:txBody>
      </p:sp>
    </p:spTree>
    <p:extLst>
      <p:ext uri="{BB962C8B-B14F-4D97-AF65-F5344CB8AC3E}">
        <p14:creationId xmlns:p14="http://schemas.microsoft.com/office/powerpoint/2010/main" val="216272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06E-A08C-4018-87D7-487C0D8E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8612"/>
            <a:ext cx="9144000" cy="1495794"/>
          </a:xfrm>
        </p:spPr>
        <p:txBody>
          <a:bodyPr/>
          <a:lstStyle/>
          <a:p>
            <a:r>
              <a:rPr lang="en-US" dirty="0"/>
              <a:t>Automated ML in Power BI</a:t>
            </a:r>
            <a:br>
              <a:rPr lang="en-US" dirty="0"/>
            </a:br>
            <a:r>
              <a:rPr lang="en-US" dirty="0"/>
              <a:t>(cannot demo this – watch the video from MicrosoftIgnite.com session BRK3332</a:t>
            </a:r>
          </a:p>
        </p:txBody>
      </p:sp>
    </p:spTree>
    <p:extLst>
      <p:ext uri="{BB962C8B-B14F-4D97-AF65-F5344CB8AC3E}">
        <p14:creationId xmlns:p14="http://schemas.microsoft.com/office/powerpoint/2010/main" val="3812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43869" y="0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Automated ML Capabilities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2556" y="646725"/>
            <a:ext cx="11018520" cy="6574107"/>
          </a:xfrm>
        </p:spPr>
        <p:txBody>
          <a:bodyPr/>
          <a:lstStyle/>
          <a:p>
            <a:r>
              <a:rPr lang="en-US" sz="2400" dirty="0"/>
              <a:t>Problem Spaces</a:t>
            </a:r>
          </a:p>
          <a:p>
            <a:pPr lvl="1"/>
            <a:r>
              <a:rPr lang="en-US" sz="2200" dirty="0"/>
              <a:t>Classification</a:t>
            </a:r>
          </a:p>
          <a:p>
            <a:pPr lvl="1"/>
            <a:r>
              <a:rPr lang="en-US" sz="2200" dirty="0"/>
              <a:t>Regression</a:t>
            </a:r>
          </a:p>
          <a:p>
            <a:pPr lvl="1"/>
            <a:endParaRPr lang="en-US" sz="2200" dirty="0"/>
          </a:p>
          <a:p>
            <a:r>
              <a:rPr lang="en-US" sz="2400" dirty="0"/>
              <a:t>Frameworks Supported</a:t>
            </a:r>
          </a:p>
          <a:p>
            <a:pPr lvl="1"/>
            <a:r>
              <a:rPr lang="en-US" sz="2200" dirty="0" err="1"/>
              <a:t>Scikit</a:t>
            </a:r>
            <a:r>
              <a:rPr lang="en-US" sz="2200" dirty="0"/>
              <a:t>-learn</a:t>
            </a:r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dirty="0"/>
              <a:t>Languages supported</a:t>
            </a:r>
          </a:p>
          <a:p>
            <a:pPr lvl="1"/>
            <a:r>
              <a:rPr lang="en-US" sz="2200" dirty="0"/>
              <a:t>Python</a:t>
            </a:r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dirty="0"/>
              <a:t>Data Type, Data Sources, Formats &amp; Compute</a:t>
            </a:r>
          </a:p>
          <a:p>
            <a:pPr lvl="1"/>
            <a:r>
              <a:rPr lang="en-US" sz="2200" dirty="0"/>
              <a:t>Numerical &amp; Text</a:t>
            </a:r>
          </a:p>
          <a:p>
            <a:pPr lvl="1"/>
            <a:r>
              <a:rPr lang="en-US" sz="2200" dirty="0" err="1"/>
              <a:t>Scikit</a:t>
            </a:r>
            <a:r>
              <a:rPr lang="en-US" sz="2200" dirty="0"/>
              <a:t>-learn supported data formats (</a:t>
            </a:r>
            <a:r>
              <a:rPr lang="en-US" sz="2200" dirty="0" err="1"/>
              <a:t>Numpy</a:t>
            </a:r>
            <a:r>
              <a:rPr lang="en-US" sz="2200" dirty="0"/>
              <a:t>, Pandas)</a:t>
            </a:r>
          </a:p>
          <a:p>
            <a:pPr lvl="1"/>
            <a:r>
              <a:rPr lang="en-US" sz="2200" dirty="0"/>
              <a:t>Local Files, Azure Blob Storage, more in future</a:t>
            </a:r>
          </a:p>
          <a:p>
            <a:pPr lvl="1"/>
            <a:r>
              <a:rPr lang="en-US" sz="2200" dirty="0"/>
              <a:t>Local Computer, Cloud Computer (Azure DSVM, Azure Batch AI)</a:t>
            </a:r>
          </a:p>
          <a:p>
            <a:pPr marL="2286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98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A2F8-E8BB-4B3E-AC1B-EC627A10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0"/>
            <a:ext cx="11018520" cy="553998"/>
          </a:xfrm>
        </p:spPr>
        <p:txBody>
          <a:bodyPr/>
          <a:lstStyle/>
          <a:p>
            <a:r>
              <a:rPr lang="en-US" dirty="0"/>
              <a:t>List of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70062A-AFB8-4A7E-B8D6-379D55CA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68104"/>
              </p:ext>
            </p:extLst>
          </p:nvPr>
        </p:nvGraphicFramePr>
        <p:xfrm>
          <a:off x="1837345" y="553998"/>
          <a:ext cx="7691216" cy="6231358"/>
        </p:xfrm>
        <a:graphic>
          <a:graphicData uri="http://schemas.openxmlformats.org/drawingml/2006/table">
            <a:tbl>
              <a:tblPr/>
              <a:tblGrid>
                <a:gridCol w="3845608">
                  <a:extLst>
                    <a:ext uri="{9D8B030D-6E8A-4147-A177-3AD203B41FA5}">
                      <a16:colId xmlns:a16="http://schemas.microsoft.com/office/drawing/2014/main" val="3121346283"/>
                    </a:ext>
                  </a:extLst>
                </a:gridCol>
                <a:gridCol w="3845608">
                  <a:extLst>
                    <a:ext uri="{9D8B030D-6E8A-4147-A177-3AD203B41FA5}">
                      <a16:colId xmlns:a16="http://schemas.microsoft.com/office/drawing/2014/main" val="598822117"/>
                    </a:ext>
                  </a:extLst>
                </a:gridCol>
              </a:tblGrid>
              <a:tr h="445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Classification</a:t>
                      </a:r>
                    </a:p>
                  </a:txBody>
                  <a:tcPr marL="24776" marR="24776" marT="18582" marB="1858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Regression</a:t>
                      </a:r>
                    </a:p>
                  </a:txBody>
                  <a:tcPr marL="24776" marR="24776" marT="18582" marB="18582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226814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sklearn.linear_model.LogisticRegression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sklearn.linear_model.ElasticNet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729823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sklearn.linear_model.SGDClassifier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sklearn.ensemble.GradientBoostingRegressor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460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sklearn.naive_bayes.BernoulliNB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sklearn.tree.DecisionTreeRegressor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72511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sklearn.naive_bayes.MultinomialNB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sklearn.neighbors.KNeighborsRegressor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139953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sklearn.svm.SVC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sklearn.linear_model.LassoLars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236057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sklearn.svm.LinearSVC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sklearn.linear_model.SGDRegressor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00709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sklearn.calibration.CalibratedClassifierCV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sklearn.ensemble.RandomForestRegressor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99549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sklearn.neighbors.KNeighborsClassifier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sklearn.ensemble.ExtraTreesRegressor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853058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sklearn.tree.DecisionTreeClassifier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lightgbm.LGBMRegressor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16722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sklearn.ensemble.RandomForestClassifier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50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123457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sklearn.ensemble.ExtraTreesClassifier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5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142457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sklearn.ensemble.GradientBoostingClassifier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50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862332"/>
                  </a:ext>
                </a:extLst>
              </a:tr>
              <a:tr h="445097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lightgbm.LGBMClassifier</a:t>
                      </a:r>
                      <a:endParaRPr lang="en-US" sz="1400" dirty="0">
                        <a:effectLst/>
                      </a:endParaRPr>
                    </a:p>
                  </a:txBody>
                  <a:tcPr marL="24776" marR="24776" marT="18582" marB="18582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6015" marR="26015" marT="13007" marB="13007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4063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722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EF197D-1CF6-49B0-8189-8E16E9C2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96" y="1535936"/>
            <a:ext cx="4428237" cy="492443"/>
          </a:xfrm>
        </p:spPr>
        <p:txBody>
          <a:bodyPr/>
          <a:lstStyle/>
          <a:p>
            <a:r>
              <a:rPr lang="en-US" dirty="0"/>
              <a:t>Try it for free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40CD55-F1D5-4847-B594-43677C9E77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0796" y="3051942"/>
            <a:ext cx="7219064" cy="284385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Sample Python notebooks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http://aka.ms/aml-notebooks (</a:t>
            </a:r>
            <a:r>
              <a:rPr lang="en-US" dirty="0" err="1"/>
              <a:t>automl</a:t>
            </a:r>
            <a:r>
              <a:rPr lang="en-US" dirty="0"/>
              <a:t> folder)</a:t>
            </a: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hlinkClick r:id="" action="ppaction://noaction"/>
              </a:rPr>
              <a:t>Learn more</a:t>
            </a:r>
            <a:br>
              <a:rPr lang="en-US" dirty="0"/>
            </a:br>
            <a:r>
              <a:rPr lang="en-US" dirty="0"/>
              <a:t>http://aka.ms/azureml-docs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Start now</a:t>
            </a:r>
            <a:br>
              <a:rPr lang="en-US" dirty="0"/>
            </a:br>
            <a:r>
              <a:rPr lang="en-US" dirty="0"/>
              <a:t>https://azure.microsoft.com/free/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C0BA8-EA58-42B5-AA05-AAC4D44544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824" y="1535936"/>
            <a:ext cx="614449" cy="65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54BDC0-1709-400D-9E07-25223DFE5E56}"/>
              </a:ext>
            </a:extLst>
          </p:cNvPr>
          <p:cNvSpPr/>
          <p:nvPr/>
        </p:nvSpPr>
        <p:spPr>
          <a:xfrm>
            <a:off x="911155" y="823296"/>
            <a:ext cx="10356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Automated Machine Learning </a:t>
            </a:r>
            <a:r>
              <a:rPr kumimoji="0" lang="en-US" sz="20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(preview) </a:t>
            </a: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Available Now</a:t>
            </a:r>
          </a:p>
        </p:txBody>
      </p:sp>
    </p:spTree>
    <p:extLst>
      <p:ext uri="{BB962C8B-B14F-4D97-AF65-F5344CB8AC3E}">
        <p14:creationId xmlns:p14="http://schemas.microsoft.com/office/powerpoint/2010/main" val="40529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/>
              <a:t>Hyperparameter Tuning using</a:t>
            </a:r>
            <a:br>
              <a:rPr lang="en-US"/>
            </a:br>
            <a:r>
              <a:rPr lang="en-US"/>
              <a:t>Azure Machine Learning service</a:t>
            </a:r>
          </a:p>
        </p:txBody>
      </p:sp>
    </p:spTree>
    <p:extLst>
      <p:ext uri="{BB962C8B-B14F-4D97-AF65-F5344CB8AC3E}">
        <p14:creationId xmlns:p14="http://schemas.microsoft.com/office/powerpoint/2010/main" val="411467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 &amp; Training</a:t>
            </a:r>
          </a:p>
        </p:txBody>
      </p:sp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5285" y="1961011"/>
            <a:ext cx="3184072" cy="3184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75F30-F9A9-4709-AD7A-55382C5E41F3}"/>
              </a:ext>
            </a:extLst>
          </p:cNvPr>
          <p:cNvSpPr txBox="1"/>
          <p:nvPr/>
        </p:nvSpPr>
        <p:spPr>
          <a:xfrm>
            <a:off x="5476360" y="3213120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1322613" y="1738993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861456" y="2016575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2BD3FB-A13C-429F-8F7F-A6EA5BB2E4C8}"/>
              </a:ext>
            </a:extLst>
          </p:cNvPr>
          <p:cNvSpPr/>
          <p:nvPr/>
        </p:nvSpPr>
        <p:spPr bwMode="auto">
          <a:xfrm>
            <a:off x="1319896" y="3467100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858739" y="3630386"/>
            <a:ext cx="13307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1387930" y="5282300"/>
            <a:ext cx="2228850" cy="922564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1494067" y="5535393"/>
            <a:ext cx="2228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942624" y="3497037"/>
            <a:ext cx="2228850" cy="922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9481467" y="379094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548746" y="3928382"/>
            <a:ext cx="1412421" cy="0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26139" y="3937060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>
            <a:stCxn id="8" idx="3"/>
          </p:cNvCxnSpPr>
          <p:nvPr/>
        </p:nvCxnSpPr>
        <p:spPr>
          <a:xfrm>
            <a:off x="3551463" y="2200275"/>
            <a:ext cx="2544537" cy="534761"/>
          </a:xfrm>
          <a:prstGeom prst="bentConnector3">
            <a:avLst>
              <a:gd name="adj1" fmla="val 100053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3616780" y="4342046"/>
            <a:ext cx="2612570" cy="1401536"/>
          </a:xfrm>
          <a:prstGeom prst="bentConnector3">
            <a:avLst>
              <a:gd name="adj1" fmla="val 99688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E23FFC-4395-4947-9A70-2A5A4515E793}"/>
              </a:ext>
            </a:extLst>
          </p:cNvPr>
          <p:cNvSpPr txBox="1"/>
          <p:nvPr/>
        </p:nvSpPr>
        <p:spPr>
          <a:xfrm>
            <a:off x="3766023" y="5949178"/>
            <a:ext cx="35753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can spend a lot of time and energy tuning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133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7D3D-C222-4B93-BCF8-F2EC9E63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Infer.net probabilistic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2A17C8-D99A-48EA-ACFD-47F8567B1A3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88263" y="1229236"/>
            <a:ext cx="10571480" cy="359867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Variable&lt;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firstCoin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Bernoulli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(0.5);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secondCoin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Bernoulli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(0.5);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Variable&lt;bool&gt; bothHeads = firstCoin &amp; secondCoin;</a:t>
            </a: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InferenceEngine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new InferenceEngine(); </a:t>
            </a: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Console.WriteLine("Probability both coins are heads: "+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ie.Infer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(bothHeads));</a:t>
            </a: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Probability both coins are heads: Bernoulli(0.25)</a:t>
            </a: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 defTabSz="914400" eaLnBrk="0" fontAlgn="base" hangingPunct="0">
              <a:spcBef>
                <a:spcPct val="30000"/>
              </a:spcBef>
              <a:spcAft>
                <a:spcPct val="0"/>
              </a:spcAft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3750B-6835-4026-8D7E-8E0D5F13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5" y="5539585"/>
            <a:ext cx="6785436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299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C742FFB-27EE-492E-B063-3E8A4F5829D3}"/>
              </a:ext>
            </a:extLst>
          </p:cNvPr>
          <p:cNvSpPr/>
          <p:nvPr/>
        </p:nvSpPr>
        <p:spPr bwMode="auto">
          <a:xfrm>
            <a:off x="6691994" y="4444095"/>
            <a:ext cx="2041072" cy="753831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5E80B7-EF83-489F-B4E8-E9AD582F7E35}"/>
              </a:ext>
            </a:extLst>
          </p:cNvPr>
          <p:cNvSpPr/>
          <p:nvPr/>
        </p:nvSpPr>
        <p:spPr bwMode="auto">
          <a:xfrm>
            <a:off x="4237264" y="5736776"/>
            <a:ext cx="2041072" cy="753831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hyperparameters?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15836"/>
          </a:xfrm>
        </p:spPr>
        <p:txBody>
          <a:bodyPr/>
          <a:lstStyle/>
          <a:p>
            <a:r>
              <a:rPr lang="en-US"/>
              <a:t>Adjustable parameters that govern model training</a:t>
            </a:r>
          </a:p>
          <a:p>
            <a:r>
              <a:rPr lang="en-US"/>
              <a:t>Chosen prior to training, stay constant during training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A7922B2-B229-4C2D-BD8F-F0110C2FDC64}"/>
              </a:ext>
            </a:extLst>
          </p:cNvPr>
          <p:cNvSpPr/>
          <p:nvPr/>
        </p:nvSpPr>
        <p:spPr bwMode="auto">
          <a:xfrm>
            <a:off x="1657350" y="3690255"/>
            <a:ext cx="326571" cy="351064"/>
          </a:xfrm>
          <a:prstGeom prst="ellipse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1F8259-C4E8-44AA-9418-501E2BE30F74}"/>
              </a:ext>
            </a:extLst>
          </p:cNvPr>
          <p:cNvSpPr/>
          <p:nvPr/>
        </p:nvSpPr>
        <p:spPr bwMode="auto">
          <a:xfrm>
            <a:off x="1662793" y="4536619"/>
            <a:ext cx="326571" cy="351064"/>
          </a:xfrm>
          <a:prstGeom prst="ellipse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093C8F-93EC-444A-BBDF-9DE1A654EAD4}"/>
              </a:ext>
            </a:extLst>
          </p:cNvPr>
          <p:cNvSpPr/>
          <p:nvPr/>
        </p:nvSpPr>
        <p:spPr bwMode="auto">
          <a:xfrm>
            <a:off x="3401784" y="3132361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473467-5FE0-47CF-AE81-9C9A500BE20D}"/>
              </a:ext>
            </a:extLst>
          </p:cNvPr>
          <p:cNvSpPr/>
          <p:nvPr/>
        </p:nvSpPr>
        <p:spPr bwMode="auto">
          <a:xfrm>
            <a:off x="3415391" y="4011379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ECA81F-3426-4E28-9C1B-B46E7E127D9D}"/>
              </a:ext>
            </a:extLst>
          </p:cNvPr>
          <p:cNvSpPr/>
          <p:nvPr/>
        </p:nvSpPr>
        <p:spPr bwMode="auto">
          <a:xfrm>
            <a:off x="3405901" y="5305416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86D43C-6841-4F6F-8B0C-795977957C02}"/>
              </a:ext>
            </a:extLst>
          </p:cNvPr>
          <p:cNvSpPr/>
          <p:nvPr/>
        </p:nvSpPr>
        <p:spPr bwMode="auto">
          <a:xfrm>
            <a:off x="6436175" y="3096986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7A235-F440-4E62-B5E0-5C11F050E9E4}"/>
              </a:ext>
            </a:extLst>
          </p:cNvPr>
          <p:cNvSpPr/>
          <p:nvPr/>
        </p:nvSpPr>
        <p:spPr bwMode="auto">
          <a:xfrm>
            <a:off x="6449782" y="3976004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A2FE91-47CD-4CD5-AD88-BDB3D644721A}"/>
              </a:ext>
            </a:extLst>
          </p:cNvPr>
          <p:cNvSpPr/>
          <p:nvPr/>
        </p:nvSpPr>
        <p:spPr bwMode="auto">
          <a:xfrm>
            <a:off x="6433454" y="5257794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CAFA79-58FF-4E66-81BD-59032E1243F9}"/>
              </a:ext>
            </a:extLst>
          </p:cNvPr>
          <p:cNvSpPr/>
          <p:nvPr/>
        </p:nvSpPr>
        <p:spPr bwMode="auto">
          <a:xfrm>
            <a:off x="8357519" y="3973282"/>
            <a:ext cx="326571" cy="351064"/>
          </a:xfrm>
          <a:prstGeom prst="ellipse">
            <a:avLst/>
          </a:prstGeom>
          <a:solidFill>
            <a:srgbClr val="99C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5069B0-815E-4F1A-BE6D-C05DBBC4DFB0}"/>
              </a:ext>
            </a:extLst>
          </p:cNvPr>
          <p:cNvSpPr>
            <a:spLocks noChangeAspect="1"/>
          </p:cNvSpPr>
          <p:nvPr/>
        </p:nvSpPr>
        <p:spPr bwMode="auto">
          <a:xfrm>
            <a:off x="3525646" y="4604658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472F45-7763-486C-A8E0-60ECD5639285}"/>
              </a:ext>
            </a:extLst>
          </p:cNvPr>
          <p:cNvSpPr>
            <a:spLocks noChangeAspect="1"/>
          </p:cNvSpPr>
          <p:nvPr/>
        </p:nvSpPr>
        <p:spPr bwMode="auto">
          <a:xfrm>
            <a:off x="3531093" y="4838699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5A078F-ADF3-409A-9F5D-535500C8C8F4}"/>
              </a:ext>
            </a:extLst>
          </p:cNvPr>
          <p:cNvSpPr>
            <a:spLocks noChangeAspect="1"/>
          </p:cNvSpPr>
          <p:nvPr/>
        </p:nvSpPr>
        <p:spPr bwMode="auto">
          <a:xfrm>
            <a:off x="3531092" y="5083628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5A1C1F-5AE4-4B86-B054-8EDA98068C06}"/>
              </a:ext>
            </a:extLst>
          </p:cNvPr>
          <p:cNvSpPr>
            <a:spLocks noChangeAspect="1"/>
          </p:cNvSpPr>
          <p:nvPr/>
        </p:nvSpPr>
        <p:spPr bwMode="auto">
          <a:xfrm>
            <a:off x="6527381" y="4479475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8404DE-87C6-49CB-9DF9-5F30B79B248C}"/>
              </a:ext>
            </a:extLst>
          </p:cNvPr>
          <p:cNvSpPr>
            <a:spLocks noChangeAspect="1"/>
          </p:cNvSpPr>
          <p:nvPr/>
        </p:nvSpPr>
        <p:spPr bwMode="auto">
          <a:xfrm>
            <a:off x="6532828" y="4713516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0B6BF1-33AF-41AF-96D1-616C1943D8BF}"/>
              </a:ext>
            </a:extLst>
          </p:cNvPr>
          <p:cNvSpPr>
            <a:spLocks noChangeAspect="1"/>
          </p:cNvSpPr>
          <p:nvPr/>
        </p:nvSpPr>
        <p:spPr bwMode="auto">
          <a:xfrm>
            <a:off x="4755733" y="5565324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9D2F38-42D6-4F17-A90A-3DA0DDF99D29}"/>
              </a:ext>
            </a:extLst>
          </p:cNvPr>
          <p:cNvSpPr>
            <a:spLocks noChangeAspect="1"/>
          </p:cNvSpPr>
          <p:nvPr/>
        </p:nvSpPr>
        <p:spPr bwMode="auto">
          <a:xfrm>
            <a:off x="5030601" y="5554435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9FC7C7-EED7-48B8-A6C6-99A5A8A0FA84}"/>
              </a:ext>
            </a:extLst>
          </p:cNvPr>
          <p:cNvSpPr>
            <a:spLocks noChangeAspect="1"/>
          </p:cNvSpPr>
          <p:nvPr/>
        </p:nvSpPr>
        <p:spPr bwMode="auto">
          <a:xfrm>
            <a:off x="6530107" y="4972049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E758B5-EE8D-42ED-9D0B-664659D3EC3C}"/>
              </a:ext>
            </a:extLst>
          </p:cNvPr>
          <p:cNvSpPr>
            <a:spLocks noChangeAspect="1"/>
          </p:cNvSpPr>
          <p:nvPr/>
        </p:nvSpPr>
        <p:spPr bwMode="auto">
          <a:xfrm>
            <a:off x="5291853" y="5554439"/>
            <a:ext cx="91130" cy="9796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DE2E18-4AE3-48A5-87BB-9FD32ABC7CE3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983921" y="3307893"/>
            <a:ext cx="1417863" cy="557894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3DC98A-5100-4CB8-A77C-DD977E34DFD8}"/>
              </a:ext>
            </a:extLst>
          </p:cNvPr>
          <p:cNvCxnSpPr>
            <a:cxnSpLocks/>
            <a:stCxn id="2" idx="6"/>
            <a:endCxn id="9" idx="1"/>
          </p:cNvCxnSpPr>
          <p:nvPr/>
        </p:nvCxnSpPr>
        <p:spPr>
          <a:xfrm>
            <a:off x="1983921" y="3865787"/>
            <a:ext cx="1479295" cy="197004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DE41AA-D1F7-43D8-86B8-6A6EB7CDAC91}"/>
              </a:ext>
            </a:extLst>
          </p:cNvPr>
          <p:cNvCxnSpPr>
            <a:cxnSpLocks/>
            <a:stCxn id="2" idx="6"/>
            <a:endCxn id="10" idx="1"/>
          </p:cNvCxnSpPr>
          <p:nvPr/>
        </p:nvCxnSpPr>
        <p:spPr>
          <a:xfrm>
            <a:off x="1983921" y="3865787"/>
            <a:ext cx="1469805" cy="1491041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C836A4-0EE0-4F09-B7CD-9B70599F3EF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989364" y="3429001"/>
            <a:ext cx="1465688" cy="1283150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FE02F6-F4FA-45EB-90AB-B1BD7CC3071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989364" y="4186911"/>
            <a:ext cx="1426027" cy="525240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0EB76D-A301-44B8-9987-F0644AA0737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1989364" y="4712151"/>
            <a:ext cx="1416537" cy="768797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81D338-BE4F-425F-93D9-36A41AB54251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3728355" y="3272518"/>
            <a:ext cx="2707820" cy="35375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0502C6A-2CBE-49CD-80BB-C74196377733}"/>
              </a:ext>
            </a:extLst>
          </p:cNvPr>
          <p:cNvCxnSpPr>
            <a:cxnSpLocks/>
            <a:stCxn id="8" idx="6"/>
            <a:endCxn id="14" idx="1"/>
          </p:cNvCxnSpPr>
          <p:nvPr/>
        </p:nvCxnSpPr>
        <p:spPr>
          <a:xfrm>
            <a:off x="3728355" y="3307893"/>
            <a:ext cx="2769252" cy="719523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D73480-F2A2-492C-BD34-F278D65C6AB1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3728355" y="3307893"/>
            <a:ext cx="2752924" cy="2001313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78A7B6-05FD-454E-9078-BB4E6D9EC90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776353" y="3300798"/>
            <a:ext cx="1628991" cy="723896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13AAE7C-DBFC-477A-9BB4-DA5E4B9FBA53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3741962" y="3307893"/>
            <a:ext cx="2691492" cy="879018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61212D-4EEF-4820-BA37-34983C6BDFA1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3741962" y="4151536"/>
            <a:ext cx="2707820" cy="35375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1399788-040F-4FDE-84E7-486E3CC78CBF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741962" y="4186911"/>
            <a:ext cx="2699654" cy="1181106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80F7906-492C-441B-B91C-FBF7889239AA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3732472" y="3396638"/>
            <a:ext cx="2751528" cy="2084310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4D2EBBF-208E-48A3-96EE-EEE2707877CF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732472" y="4242996"/>
            <a:ext cx="2765135" cy="1237952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6F9AC-8D40-4215-9F8D-A777B52EBB4A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3732472" y="5433326"/>
            <a:ext cx="2700982" cy="47622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30505DC-81A8-4B6C-A16C-D78C3DB230AC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6776353" y="4148814"/>
            <a:ext cx="1581166" cy="2722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97E5815-605A-4A4E-9FBA-521C51D587DB}"/>
              </a:ext>
            </a:extLst>
          </p:cNvPr>
          <p:cNvCxnSpPr>
            <a:cxnSpLocks/>
            <a:stCxn id="15" idx="6"/>
            <a:endCxn id="16" idx="3"/>
          </p:cNvCxnSpPr>
          <p:nvPr/>
        </p:nvCxnSpPr>
        <p:spPr>
          <a:xfrm flipV="1">
            <a:off x="6760025" y="4272934"/>
            <a:ext cx="1645319" cy="1160392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469851A-7921-43CE-86B0-0F1F348612DC}"/>
              </a:ext>
            </a:extLst>
          </p:cNvPr>
          <p:cNvSpPr txBox="1"/>
          <p:nvPr/>
        </p:nvSpPr>
        <p:spPr>
          <a:xfrm>
            <a:off x="4359730" y="5837464"/>
            <a:ext cx="19186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Number_of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_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hidden_layers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1E69F-FB45-4579-B3F8-B82438224BE6}"/>
              </a:ext>
            </a:extLst>
          </p:cNvPr>
          <p:cNvSpPr txBox="1"/>
          <p:nvPr/>
        </p:nvSpPr>
        <p:spPr>
          <a:xfrm>
            <a:off x="6740992" y="4503962"/>
            <a:ext cx="192948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Number_of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_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nodes_in_layer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1ECB58F-41F8-441A-AAD4-640781CB794C}"/>
              </a:ext>
            </a:extLst>
          </p:cNvPr>
          <p:cNvSpPr txBox="1"/>
          <p:nvPr/>
        </p:nvSpPr>
        <p:spPr>
          <a:xfrm>
            <a:off x="1377043" y="5034641"/>
            <a:ext cx="1657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Input layer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83FA-36C8-4DB2-8B14-9BE5D21234DB}"/>
              </a:ext>
            </a:extLst>
          </p:cNvPr>
          <p:cNvSpPr txBox="1"/>
          <p:nvPr/>
        </p:nvSpPr>
        <p:spPr>
          <a:xfrm>
            <a:off x="2419353" y="5742211"/>
            <a:ext cx="1657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Hidden layer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22E23D-4EAB-4776-AED1-948A4E9686B4}"/>
              </a:ext>
            </a:extLst>
          </p:cNvPr>
          <p:cNvSpPr txBox="1"/>
          <p:nvPr/>
        </p:nvSpPr>
        <p:spPr>
          <a:xfrm>
            <a:off x="6346375" y="5685059"/>
            <a:ext cx="1657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Hidden layer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6AD20F9-95E9-4A21-BA4F-9458F1F9000A}"/>
              </a:ext>
            </a:extLst>
          </p:cNvPr>
          <p:cNvSpPr txBox="1"/>
          <p:nvPr/>
        </p:nvSpPr>
        <p:spPr>
          <a:xfrm>
            <a:off x="8836484" y="4035882"/>
            <a:ext cx="1657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Output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051CB0-C9B2-4912-A248-BB8BB82876C3}"/>
              </a:ext>
            </a:extLst>
          </p:cNvPr>
          <p:cNvSpPr txBox="1"/>
          <p:nvPr/>
        </p:nvSpPr>
        <p:spPr>
          <a:xfrm>
            <a:off x="832757" y="2632974"/>
            <a:ext cx="88419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E.g.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F3B5187-1323-46CC-9265-676EFD857FBB}"/>
              </a:ext>
            </a:extLst>
          </p:cNvPr>
          <p:cNvSpPr/>
          <p:nvPr/>
        </p:nvSpPr>
        <p:spPr bwMode="auto">
          <a:xfrm>
            <a:off x="9364236" y="4456889"/>
            <a:ext cx="2041072" cy="753831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3074A1-E4CD-413C-ADD6-BB99F310F984}"/>
              </a:ext>
            </a:extLst>
          </p:cNvPr>
          <p:cNvSpPr txBox="1"/>
          <p:nvPr/>
        </p:nvSpPr>
        <p:spPr>
          <a:xfrm>
            <a:off x="9413234" y="4705219"/>
            <a:ext cx="19294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Learning_rate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3598FA5-ABC8-4D59-8A60-3FB40412C410}"/>
              </a:ext>
            </a:extLst>
          </p:cNvPr>
          <p:cNvSpPr/>
          <p:nvPr/>
        </p:nvSpPr>
        <p:spPr bwMode="auto">
          <a:xfrm>
            <a:off x="9385168" y="5399213"/>
            <a:ext cx="2041072" cy="753831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3A5A1F-627A-494D-A5BE-33B4BDE3930E}"/>
              </a:ext>
            </a:extLst>
          </p:cNvPr>
          <p:cNvSpPr txBox="1"/>
          <p:nvPr/>
        </p:nvSpPr>
        <p:spPr>
          <a:xfrm>
            <a:off x="9434166" y="5459080"/>
            <a:ext cx="19294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Batch_size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9" grpId="0" animBg="1"/>
      <p:bldP spid="2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02" grpId="0"/>
      <p:bldP spid="104" grpId="0"/>
      <p:bldP spid="105" grpId="0"/>
      <p:bldP spid="106" grpId="0"/>
      <p:bldP spid="107" grpId="0"/>
      <p:bldP spid="108" grpId="0"/>
      <p:bldP spid="30" grpId="0"/>
      <p:bldP spid="49" grpId="0" animBg="1"/>
      <p:bldP spid="50" grpId="0"/>
      <p:bldP spid="53" grpId="0" animBg="1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00052"/>
            <a:ext cx="11018520" cy="553998"/>
          </a:xfrm>
        </p:spPr>
        <p:txBody>
          <a:bodyPr/>
          <a:lstStyle/>
          <a:p>
            <a:r>
              <a:rPr lang="en-US"/>
              <a:t>Model Training Example – Image Classification</a:t>
            </a:r>
          </a:p>
        </p:txBody>
      </p:sp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5285" y="2948890"/>
            <a:ext cx="3184072" cy="318407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2BD3FB-A13C-429F-8F7F-A6EA5BB2E4C8}"/>
              </a:ext>
            </a:extLst>
          </p:cNvPr>
          <p:cNvSpPr/>
          <p:nvPr/>
        </p:nvSpPr>
        <p:spPr bwMode="auto">
          <a:xfrm>
            <a:off x="1319896" y="4365171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858739" y="4528461"/>
            <a:ext cx="13307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1387930" y="5706844"/>
            <a:ext cx="2228850" cy="922564"/>
          </a:xfrm>
          <a:prstGeom prst="roundRect">
            <a:avLst/>
          </a:prstGeom>
          <a:solidFill>
            <a:srgbClr val="33CC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1494067" y="5959937"/>
            <a:ext cx="22288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942624" y="4484916"/>
            <a:ext cx="2228850" cy="922564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9481467" y="4778826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3548746" y="4916261"/>
            <a:ext cx="1412421" cy="0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26139" y="4924939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46188" y="2707384"/>
            <a:ext cx="1879514" cy="1027306"/>
          </a:xfrm>
          <a:prstGeom prst="bentConnector3">
            <a:avLst>
              <a:gd name="adj1" fmla="val 99954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3616780" y="5334005"/>
            <a:ext cx="2608922" cy="834122"/>
          </a:xfrm>
          <a:prstGeom prst="bentConnector3">
            <a:avLst>
              <a:gd name="adj1" fmla="val 100336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FAA436E-2281-4711-9DEF-DE08EB39C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22" y="1380789"/>
            <a:ext cx="3501866" cy="2653189"/>
          </a:xfrm>
          <a:prstGeom prst="rect">
            <a:avLst/>
          </a:prstGeom>
        </p:spPr>
      </p:pic>
      <p:pic>
        <p:nvPicPr>
          <p:cNvPr id="28" name="Picture 27" descr="A fighter jet flying through a blue sky&#10;&#10;Description generated with very high confidence">
            <a:extLst>
              <a:ext uri="{FF2B5EF4-FFF2-40B4-BE49-F238E27FC236}">
                <a16:creationId xmlns:a16="http://schemas.microsoft.com/office/drawing/2014/main" id="{15BCCA97-01A2-471C-B64E-9FE380989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4758" y="2993680"/>
            <a:ext cx="1300480" cy="80391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7B9E57-8243-47DC-8D70-4EF97DADC98F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>
            <a:off x="10054998" y="3797590"/>
            <a:ext cx="2051" cy="687326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D390BB-B22F-4A20-A8DA-9263A9DABEC0}"/>
              </a:ext>
            </a:extLst>
          </p:cNvPr>
          <p:cNvCxnSpPr>
            <a:cxnSpLocks/>
          </p:cNvCxnSpPr>
          <p:nvPr/>
        </p:nvCxnSpPr>
        <p:spPr>
          <a:xfrm>
            <a:off x="10080935" y="5389689"/>
            <a:ext cx="0" cy="570248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979DF7-D78D-46C6-AA70-1327CC4D0656}"/>
              </a:ext>
            </a:extLst>
          </p:cNvPr>
          <p:cNvSpPr txBox="1"/>
          <p:nvPr/>
        </p:nvSpPr>
        <p:spPr>
          <a:xfrm>
            <a:off x="8852170" y="5911297"/>
            <a:ext cx="27546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airplane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CA482-BB67-4B0E-B502-640AD6F8E66E}"/>
              </a:ext>
            </a:extLst>
          </p:cNvPr>
          <p:cNvSpPr txBox="1"/>
          <p:nvPr/>
        </p:nvSpPr>
        <p:spPr>
          <a:xfrm>
            <a:off x="7402749" y="6483488"/>
            <a:ext cx="48087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* Sample training data image from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8"/>
              </a:rPr>
              <a:t>cifar10</a:t>
            </a:r>
            <a:endParaRPr kumimoji="0" lang="en-US" sz="2000" b="0" i="1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5D8556-4986-41DF-9790-A73BC00F2C45}"/>
              </a:ext>
            </a:extLst>
          </p:cNvPr>
          <p:cNvSpPr txBox="1"/>
          <p:nvPr/>
        </p:nvSpPr>
        <p:spPr>
          <a:xfrm>
            <a:off x="1704713" y="1093960"/>
            <a:ext cx="27546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683081-8509-4982-8C2C-CF394F7A3570}"/>
              </a:ext>
            </a:extLst>
          </p:cNvPr>
          <p:cNvSpPr txBox="1"/>
          <p:nvPr/>
        </p:nvSpPr>
        <p:spPr>
          <a:xfrm>
            <a:off x="5476360" y="4224949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9038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11="http://schemas.microsoft.com/office/drawing/2016/11/main" xmlns:asvg="http://schemas.microsoft.com/office/drawing/2016/SVG/main" xmlns:a16="http://schemas.microsoft.com/office/drawing/2014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Hyperparameter importance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313037"/>
            <a:ext cx="11018520" cy="909205"/>
          </a:xfrm>
        </p:spPr>
        <p:txBody>
          <a:bodyPr/>
          <a:lstStyle/>
          <a:p>
            <a:r>
              <a:rPr lang="en-US"/>
              <a:t>ML / DL model performance heavily depends on hyperparameter selection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2C911A-FC20-46CE-81C6-700B827AB3A8}"/>
              </a:ext>
            </a:extLst>
          </p:cNvPr>
          <p:cNvSpPr/>
          <p:nvPr/>
        </p:nvSpPr>
        <p:spPr bwMode="auto">
          <a:xfrm>
            <a:off x="2914056" y="3159286"/>
            <a:ext cx="326571" cy="351064"/>
          </a:xfrm>
          <a:prstGeom prst="ellipse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BE7942-219D-4A4D-85FF-18065368F321}"/>
              </a:ext>
            </a:extLst>
          </p:cNvPr>
          <p:cNvSpPr/>
          <p:nvPr/>
        </p:nvSpPr>
        <p:spPr bwMode="auto">
          <a:xfrm>
            <a:off x="4170583" y="2684879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0DF42B-7639-4B03-B4D6-DF22A9192B4E}"/>
              </a:ext>
            </a:extLst>
          </p:cNvPr>
          <p:cNvSpPr/>
          <p:nvPr/>
        </p:nvSpPr>
        <p:spPr bwMode="auto">
          <a:xfrm>
            <a:off x="4184190" y="3578675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393B70-C15B-4BE2-8A1A-93317A703C87}"/>
              </a:ext>
            </a:extLst>
          </p:cNvPr>
          <p:cNvSpPr/>
          <p:nvPr/>
        </p:nvSpPr>
        <p:spPr bwMode="auto">
          <a:xfrm>
            <a:off x="8488143" y="3116038"/>
            <a:ext cx="326571" cy="351064"/>
          </a:xfrm>
          <a:prstGeom prst="ellipse">
            <a:avLst/>
          </a:prstGeom>
          <a:solidFill>
            <a:srgbClr val="99C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F208D4-1B5A-4F82-99FA-4EFF9FBA2B4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3240627" y="2860411"/>
            <a:ext cx="929956" cy="474407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3AB5AD-5BA5-4C94-9ECD-312BD97FF128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240627" y="3334818"/>
            <a:ext cx="943563" cy="419389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4AE09-1BF5-4612-848F-DFB7486D968E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4497154" y="2860411"/>
            <a:ext cx="3990989" cy="431159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047CC0-260D-461A-8E5E-EA4B21FA90A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4510761" y="3291570"/>
            <a:ext cx="3977382" cy="462637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72268FA-841F-4726-B8CD-A1C31A1E2BFD}"/>
              </a:ext>
            </a:extLst>
          </p:cNvPr>
          <p:cNvSpPr/>
          <p:nvPr/>
        </p:nvSpPr>
        <p:spPr bwMode="auto">
          <a:xfrm>
            <a:off x="2911336" y="5418069"/>
            <a:ext cx="326571" cy="351064"/>
          </a:xfrm>
          <a:prstGeom prst="ellipse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DABAA37-E891-4E44-997E-E9B00E1552D6}"/>
              </a:ext>
            </a:extLst>
          </p:cNvPr>
          <p:cNvSpPr/>
          <p:nvPr/>
        </p:nvSpPr>
        <p:spPr bwMode="auto">
          <a:xfrm>
            <a:off x="4167863" y="4943662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B212A8E-B660-4802-B63E-A8FD7558E1DB}"/>
              </a:ext>
            </a:extLst>
          </p:cNvPr>
          <p:cNvSpPr/>
          <p:nvPr/>
        </p:nvSpPr>
        <p:spPr bwMode="auto">
          <a:xfrm>
            <a:off x="4181470" y="5837458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19CB13A-23D3-45B1-B7A2-44434BB3327D}"/>
              </a:ext>
            </a:extLst>
          </p:cNvPr>
          <p:cNvSpPr/>
          <p:nvPr/>
        </p:nvSpPr>
        <p:spPr bwMode="auto">
          <a:xfrm>
            <a:off x="6223901" y="4923065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34E578A-714B-4160-9E0C-22708CA7D461}"/>
              </a:ext>
            </a:extLst>
          </p:cNvPr>
          <p:cNvSpPr/>
          <p:nvPr/>
        </p:nvSpPr>
        <p:spPr bwMode="auto">
          <a:xfrm>
            <a:off x="6218274" y="5793433"/>
            <a:ext cx="326571" cy="35106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92F8029-F199-437B-B827-1D8EB22A98A6}"/>
              </a:ext>
            </a:extLst>
          </p:cNvPr>
          <p:cNvSpPr/>
          <p:nvPr/>
        </p:nvSpPr>
        <p:spPr bwMode="auto">
          <a:xfrm>
            <a:off x="8485423" y="5374821"/>
            <a:ext cx="326571" cy="351064"/>
          </a:xfrm>
          <a:prstGeom prst="ellipse">
            <a:avLst/>
          </a:prstGeom>
          <a:solidFill>
            <a:srgbClr val="99C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70209B-B77B-4B4B-B478-AC7568E28BD0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237907" y="5119194"/>
            <a:ext cx="929956" cy="474407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FCEB16-B3E1-440D-B95B-4B5CD873830A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3237907" y="5593601"/>
            <a:ext cx="943563" cy="419389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30907D4-5856-40B2-A812-140540FE8336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 flipV="1">
            <a:off x="4494434" y="5098597"/>
            <a:ext cx="1729467" cy="20597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CBEB4EF-8CFC-4F66-81CE-78595045BF9E}"/>
              </a:ext>
            </a:extLst>
          </p:cNvPr>
          <p:cNvCxnSpPr>
            <a:cxnSpLocks/>
            <a:stCxn id="74" idx="6"/>
            <a:endCxn id="77" idx="1"/>
          </p:cNvCxnSpPr>
          <p:nvPr/>
        </p:nvCxnSpPr>
        <p:spPr>
          <a:xfrm>
            <a:off x="4494434" y="5119194"/>
            <a:ext cx="1771665" cy="725651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EA6309F-EE54-43E2-874E-65CEFBFE5871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>
          <a:xfrm>
            <a:off x="6550472" y="5098597"/>
            <a:ext cx="1934951" cy="451756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5400564-8F3A-4004-8E43-5817B68BD876}"/>
              </a:ext>
            </a:extLst>
          </p:cNvPr>
          <p:cNvCxnSpPr>
            <a:cxnSpLocks/>
            <a:stCxn id="75" idx="6"/>
            <a:endCxn id="76" idx="3"/>
          </p:cNvCxnSpPr>
          <p:nvPr/>
        </p:nvCxnSpPr>
        <p:spPr>
          <a:xfrm flipV="1">
            <a:off x="4508041" y="5222717"/>
            <a:ext cx="1763685" cy="790273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D17EDB8-5772-4F37-98C9-41BCA0DC04C7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 flipV="1">
            <a:off x="4508041" y="5968965"/>
            <a:ext cx="1710233" cy="44025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97BBD83-8041-494D-9AF1-A7137E17E970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 flipV="1">
            <a:off x="6544845" y="5550353"/>
            <a:ext cx="1940578" cy="418612"/>
          </a:xfrm>
          <a:prstGeom prst="straightConnector1">
            <a:avLst/>
          </a:prstGeom>
          <a:ln>
            <a:solidFill>
              <a:srgbClr val="FFC00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117E00-E927-4072-A354-2DCC386DCD50}"/>
              </a:ext>
            </a:extLst>
          </p:cNvPr>
          <p:cNvSpPr txBox="1"/>
          <p:nvPr/>
        </p:nvSpPr>
        <p:spPr>
          <a:xfrm>
            <a:off x="4351564" y="3953256"/>
            <a:ext cx="231865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hidden layer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EBC3A36-4105-42BF-8118-8DFA445A7C01}"/>
              </a:ext>
            </a:extLst>
          </p:cNvPr>
          <p:cNvSpPr txBox="1"/>
          <p:nvPr/>
        </p:nvSpPr>
        <p:spPr>
          <a:xfrm>
            <a:off x="4446815" y="6277358"/>
            <a:ext cx="231865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 hidden layers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C77677E-9381-4F5D-BF02-52640649B890}"/>
              </a:ext>
            </a:extLst>
          </p:cNvPr>
          <p:cNvSpPr txBox="1"/>
          <p:nvPr/>
        </p:nvSpPr>
        <p:spPr>
          <a:xfrm>
            <a:off x="8811995" y="6319158"/>
            <a:ext cx="31976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* Model example for illustration only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07A04F-8431-4290-893C-2684EFDEDDB4}"/>
              </a:ext>
            </a:extLst>
          </p:cNvPr>
          <p:cNvSpPr txBox="1"/>
          <p:nvPr/>
        </p:nvSpPr>
        <p:spPr>
          <a:xfrm>
            <a:off x="802823" y="5082653"/>
            <a:ext cx="231865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Input image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0E978CF-0C33-4895-B559-967556C4D5B9}"/>
              </a:ext>
            </a:extLst>
          </p:cNvPr>
          <p:cNvSpPr txBox="1"/>
          <p:nvPr/>
        </p:nvSpPr>
        <p:spPr>
          <a:xfrm>
            <a:off x="8958947" y="3123221"/>
            <a:ext cx="231865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bird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7991733-6EAB-4CDF-8BC1-135B7827D6A3}"/>
              </a:ext>
            </a:extLst>
          </p:cNvPr>
          <p:cNvSpPr txBox="1"/>
          <p:nvPr/>
        </p:nvSpPr>
        <p:spPr>
          <a:xfrm>
            <a:off x="8956230" y="5430991"/>
            <a:ext cx="26464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airplane</a:t>
            </a:r>
          </a:p>
        </p:txBody>
      </p:sp>
      <p:pic>
        <p:nvPicPr>
          <p:cNvPr id="33" name="Picture 32" descr="A fighter jet flying through a blue sky&#10;&#10;Description generated with very high confidence">
            <a:extLst>
              <a:ext uri="{FF2B5EF4-FFF2-40B4-BE49-F238E27FC236}">
                <a16:creationId xmlns:a16="http://schemas.microsoft.com/office/drawing/2014/main" id="{203F3742-0382-4368-B3E6-4E198F4F3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4701" y="3649430"/>
            <a:ext cx="2210816" cy="1366647"/>
          </a:xfrm>
          <a:prstGeom prst="rect">
            <a:avLst/>
          </a:prstGeom>
        </p:spPr>
      </p:pic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3376DF9-62CF-4619-8055-362FBE865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3630" y="3331401"/>
            <a:ext cx="640080" cy="64008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62CCA3B-4B72-45FF-833A-43E523CB0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9475" y="5634666"/>
            <a:ext cx="640080" cy="64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545579-FD66-4DA4-87B8-416032CF5C64}"/>
              </a:ext>
            </a:extLst>
          </p:cNvPr>
          <p:cNvSpPr txBox="1"/>
          <p:nvPr/>
        </p:nvSpPr>
        <p:spPr>
          <a:xfrm>
            <a:off x="802823" y="2320210"/>
            <a:ext cx="105536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E.g. – It’s a bird, it’s a plane, it’s an image classification model…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6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11="http://schemas.microsoft.com/office/drawing/2016/11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3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0" grpId="0"/>
      <p:bldP spid="105" grpId="0"/>
      <p:bldP spid="106" grpId="0"/>
      <p:bldP spid="108" grpId="0"/>
      <p:bldP spid="109" grpId="0"/>
      <p:bldP spid="110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exploration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r>
              <a:rPr lang="en-US" dirty="0"/>
              <a:t>Search across various hyperparameter configurations</a:t>
            </a:r>
          </a:p>
          <a:p>
            <a:r>
              <a:rPr lang="en-US" dirty="0"/>
              <a:t>Find the configuration that results in best performance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7351B-C577-4A7A-9B70-EF79E45E614E}"/>
              </a:ext>
            </a:extLst>
          </p:cNvPr>
          <p:cNvSpPr txBox="1"/>
          <p:nvPr/>
        </p:nvSpPr>
        <p:spPr>
          <a:xfrm>
            <a:off x="6229350" y="3077936"/>
            <a:ext cx="563335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Challenges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Huge search space to explore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Sparsity of good configurations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Expensive evaluation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Limited time and resources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96AAD-51BF-41AA-BB68-91CA097C7658}"/>
              </a:ext>
            </a:extLst>
          </p:cNvPr>
          <p:cNvSpPr txBox="1"/>
          <p:nvPr/>
        </p:nvSpPr>
        <p:spPr>
          <a:xfrm>
            <a:off x="389154" y="3067049"/>
            <a:ext cx="563335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 Problem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Find “best” values for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Number_of_layers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learning_rate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Number_of_layers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– [2, 4, 8]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learning_rate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– anywhere between 0 and 1</a:t>
            </a:r>
          </a:p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Optimize for model accuracy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4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manual approaches for hyperparameter tuning</a:t>
            </a:r>
          </a:p>
        </p:txBody>
      </p:sp>
      <p:pic>
        <p:nvPicPr>
          <p:cNvPr id="5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5285" y="1961011"/>
            <a:ext cx="3184072" cy="318407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1322613" y="1738993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861456" y="2016575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2BD3FB-A13C-429F-8F7F-A6EA5BB2E4C8}"/>
              </a:ext>
            </a:extLst>
          </p:cNvPr>
          <p:cNvSpPr/>
          <p:nvPr/>
        </p:nvSpPr>
        <p:spPr bwMode="auto">
          <a:xfrm>
            <a:off x="1319896" y="3467100"/>
            <a:ext cx="2228850" cy="922564"/>
          </a:xfrm>
          <a:prstGeom prst="roundRect">
            <a:avLst/>
          </a:prstGeom>
          <a:solidFill>
            <a:srgbClr val="6699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858739" y="3630386"/>
            <a:ext cx="13307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1387930" y="5282300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1494067" y="5478245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942624" y="3497037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9481467" y="379094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548746" y="3928382"/>
            <a:ext cx="1412421" cy="0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26139" y="3937060"/>
            <a:ext cx="1216485" cy="21259"/>
          </a:xfrm>
          <a:prstGeom prst="straightConnector1">
            <a:avLst/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>
            <a:stCxn id="8" idx="3"/>
          </p:cNvCxnSpPr>
          <p:nvPr/>
        </p:nvCxnSpPr>
        <p:spPr>
          <a:xfrm>
            <a:off x="3551463" y="2200275"/>
            <a:ext cx="2544537" cy="534761"/>
          </a:xfrm>
          <a:prstGeom prst="bentConnector3">
            <a:avLst>
              <a:gd name="adj1" fmla="val 100053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3616780" y="4342046"/>
            <a:ext cx="2612570" cy="1401536"/>
          </a:xfrm>
          <a:prstGeom prst="bentConnector3">
            <a:avLst>
              <a:gd name="adj1" fmla="val 99688"/>
            </a:avLst>
          </a:prstGeom>
          <a:ln w="6350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1622456" y="5426540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1728593" y="5622485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9086382" y="3671053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625225" y="396496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9405258" y="515481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713299" y="515156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10014853" y="515156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797908" y="5584707"/>
            <a:ext cx="2228850" cy="922564"/>
          </a:xfrm>
          <a:prstGeom prst="roundRect">
            <a:avLst/>
          </a:prstGeom>
          <a:solidFill>
            <a:srgbClr val="33CCCC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904045" y="5780652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9284890" y="3867641"/>
            <a:ext cx="2228850" cy="922564"/>
          </a:xfrm>
          <a:prstGeom prst="roundRect">
            <a:avLst/>
          </a:prstGeom>
          <a:solidFill>
            <a:srgbClr val="92D050"/>
          </a:solidFill>
          <a:ln>
            <a:solidFill>
              <a:srgbClr val="30303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823733" y="416155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5476360" y="3213120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99033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8" grpId="0" animBg="1"/>
      <p:bldP spid="19" grpId="0"/>
      <p:bldP spid="22" grpId="0" animBg="1"/>
      <p:bldP spid="23" grpId="0"/>
      <p:bldP spid="2" grpId="0" animBg="1"/>
      <p:bldP spid="31" grpId="0" animBg="1"/>
      <p:bldP spid="32" grpId="0" animBg="1"/>
      <p:bldP spid="33" grpId="0" animBg="1"/>
      <p:bldP spid="34" grpId="0"/>
      <p:bldP spid="36" grpId="0" animBg="1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36813" y="457200"/>
            <a:ext cx="12156622" cy="553998"/>
          </a:xfrm>
        </p:spPr>
        <p:txBody>
          <a:bodyPr/>
          <a:lstStyle/>
          <a:p>
            <a:r>
              <a:rPr lang="en-US"/>
              <a:t>Automated Hyperparameter Tuning in Azure 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/>
          <a:lstStyle/>
          <a:p>
            <a:r>
              <a:rPr lang="en-US"/>
              <a:t>Automate the exploration process</a:t>
            </a:r>
          </a:p>
          <a:p>
            <a:r>
              <a:rPr lang="en-US"/>
              <a:t>Efficient use of resources</a:t>
            </a:r>
          </a:p>
          <a:p>
            <a:r>
              <a:rPr lang="en-US"/>
              <a:t>Optimize model for a specified metric</a:t>
            </a:r>
          </a:p>
          <a:p>
            <a:r>
              <a:rPr lang="en-US"/>
              <a:t>Offers control over resource budget</a:t>
            </a:r>
          </a:p>
          <a:p>
            <a:r>
              <a:rPr lang="en-US"/>
              <a:t>Apply to different models and learning domains</a:t>
            </a:r>
          </a:p>
          <a:p>
            <a:r>
              <a:rPr lang="en-US"/>
              <a:t>Training framework agnostic</a:t>
            </a:r>
          </a:p>
          <a:p>
            <a:r>
              <a:rPr lang="en-US"/>
              <a:t>Visualize all configurations in one place</a:t>
            </a:r>
          </a:p>
        </p:txBody>
      </p:sp>
    </p:spTree>
    <p:extLst>
      <p:ext uri="{BB962C8B-B14F-4D97-AF65-F5344CB8AC3E}">
        <p14:creationId xmlns:p14="http://schemas.microsoft.com/office/powerpoint/2010/main" val="229895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4A56A-7C8D-40C7-AFF0-30B118132A87}"/>
              </a:ext>
            </a:extLst>
          </p:cNvPr>
          <p:cNvCxnSpPr>
            <a:cxnSpLocks/>
          </p:cNvCxnSpPr>
          <p:nvPr/>
        </p:nvCxnSpPr>
        <p:spPr>
          <a:xfrm>
            <a:off x="6531951" y="5844577"/>
            <a:ext cx="3778450" cy="2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3947E2B-E823-4C35-AA0C-01C548A6AE10}"/>
              </a:ext>
            </a:extLst>
          </p:cNvPr>
          <p:cNvSpPr txBox="1"/>
          <p:nvPr/>
        </p:nvSpPr>
        <p:spPr>
          <a:xfrm>
            <a:off x="5529115" y="3104500"/>
            <a:ext cx="437940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4443B3-9F79-4D11-9B98-241D8855AE1C}"/>
              </a:ext>
            </a:extLst>
          </p:cNvPr>
          <p:cNvSpPr txBox="1"/>
          <p:nvPr/>
        </p:nvSpPr>
        <p:spPr>
          <a:xfrm>
            <a:off x="5510257" y="3559484"/>
            <a:ext cx="437940" cy="39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244138-7150-46FA-AE08-8A8ABFA8F235}"/>
                  </a:ext>
                </a:extLst>
              </p:cNvPr>
              <p:cNvSpPr txBox="1"/>
              <p:nvPr/>
            </p:nvSpPr>
            <p:spPr>
              <a:xfrm>
                <a:off x="5508735" y="4764757"/>
                <a:ext cx="508344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#</a:t>
                </a:r>
                <a14:m>
                  <m:oMath xmlns:m="http://schemas.openxmlformats.org/officeDocument/2006/math">
                    <m:r>
                      <a:rPr kumimoji="0" lang="en-US" sz="1961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kumimoji="0" lang="en-US" sz="1961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244138-7150-46FA-AE08-8A8ABFA8F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35" y="4764757"/>
                <a:ext cx="508344" cy="394082"/>
              </a:xfrm>
              <a:prstGeom prst="rect">
                <a:avLst/>
              </a:prstGeom>
              <a:blipFill>
                <a:blip r:embed="rId3"/>
                <a:stretch>
                  <a:fillRect l="-12048" t="-9375" b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A80E84-0549-42C7-B695-5ABA8AB703B7}"/>
                  </a:ext>
                </a:extLst>
              </p:cNvPr>
              <p:cNvSpPr txBox="1"/>
              <p:nvPr/>
            </p:nvSpPr>
            <p:spPr>
              <a:xfrm>
                <a:off x="6549271" y="3104499"/>
                <a:ext cx="1280607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𝑟𝑢𝑛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A80E84-0549-42C7-B695-5ABA8AB70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271" y="3104499"/>
                <a:ext cx="1280607" cy="392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5DDE52-40C2-4A5D-97A0-0D03C870E41A}"/>
                  </a:ext>
                </a:extLst>
              </p:cNvPr>
              <p:cNvSpPr txBox="1"/>
              <p:nvPr/>
            </p:nvSpPr>
            <p:spPr>
              <a:xfrm>
                <a:off x="6549270" y="3559484"/>
                <a:ext cx="1099189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𝑟𝑢𝑛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5DDE52-40C2-4A5D-97A0-0D03C870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270" y="3559484"/>
                <a:ext cx="1099189" cy="392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C8571A-5007-483D-B9AD-705439DEFE4F}"/>
                  </a:ext>
                </a:extLst>
              </p:cNvPr>
              <p:cNvSpPr txBox="1"/>
              <p:nvPr/>
            </p:nvSpPr>
            <p:spPr>
              <a:xfrm>
                <a:off x="6531950" y="4793603"/>
                <a:ext cx="1744829" cy="417294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𝑟𝑢𝑛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C8571A-5007-483D-B9AD-705439DEF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50" y="4793603"/>
                <a:ext cx="1744829" cy="417294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02C6FD1C-9B48-4760-8CB1-D1526D398989}"/>
              </a:ext>
            </a:extLst>
          </p:cNvPr>
          <p:cNvSpPr/>
          <p:nvPr/>
        </p:nvSpPr>
        <p:spPr>
          <a:xfrm>
            <a:off x="5001220" y="1497492"/>
            <a:ext cx="6706169" cy="5075713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8AF1E5-9B64-42B4-B743-C79DC5941E2D}"/>
              </a:ext>
            </a:extLst>
          </p:cNvPr>
          <p:cNvSpPr txBox="1"/>
          <p:nvPr/>
        </p:nvSpPr>
        <p:spPr>
          <a:xfrm>
            <a:off x="5789982" y="3922532"/>
            <a:ext cx="34015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213272-CAEC-4F96-92A8-C37DCB1E4553}"/>
              </a:ext>
            </a:extLst>
          </p:cNvPr>
          <p:cNvSpPr txBox="1"/>
          <p:nvPr/>
        </p:nvSpPr>
        <p:spPr>
          <a:xfrm>
            <a:off x="7997345" y="5806568"/>
            <a:ext cx="817324" cy="53408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DC688C-7776-432C-8A07-A92C34C8D1A9}"/>
              </a:ext>
            </a:extLst>
          </p:cNvPr>
          <p:cNvSpPr txBox="1"/>
          <p:nvPr/>
        </p:nvSpPr>
        <p:spPr>
          <a:xfrm>
            <a:off x="5458605" y="1003175"/>
            <a:ext cx="60961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Hyperparameter Tuning runs in Azure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2FD352-390C-473A-B2BE-D1772214B8D1}"/>
                  </a:ext>
                </a:extLst>
              </p:cNvPr>
              <p:cNvSpPr txBox="1"/>
              <p:nvPr/>
            </p:nvSpPr>
            <p:spPr>
              <a:xfrm>
                <a:off x="7868809" y="3104499"/>
                <a:ext cx="987135" cy="418191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𝑟𝑢𝑛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2FD352-390C-473A-B2BE-D1772214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09" y="3104499"/>
                <a:ext cx="987135" cy="418191"/>
              </a:xfrm>
              <a:prstGeom prst="rect">
                <a:avLst/>
              </a:prstGeom>
              <a:blipFill>
                <a:blip r:embed="rId7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BC51D2-8444-4107-B662-F087499E8DD8}"/>
                  </a:ext>
                </a:extLst>
              </p:cNvPr>
              <p:cNvSpPr txBox="1"/>
              <p:nvPr/>
            </p:nvSpPr>
            <p:spPr>
              <a:xfrm>
                <a:off x="7692725" y="3558394"/>
                <a:ext cx="1616765" cy="394082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𝑟𝑢𝑛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BC51D2-8444-4107-B662-F087499E8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25" y="3558394"/>
                <a:ext cx="1616765" cy="394082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0AD79-53BD-442C-A5ED-EAD92F5C7C8E}"/>
                  </a:ext>
                </a:extLst>
              </p:cNvPr>
              <p:cNvSpPr txBox="1"/>
              <p:nvPr/>
            </p:nvSpPr>
            <p:spPr>
              <a:xfrm>
                <a:off x="8311667" y="4794694"/>
                <a:ext cx="1179227" cy="392245"/>
              </a:xfrm>
              <a:prstGeom prst="rect">
                <a:avLst/>
              </a:prstGeom>
              <a:solidFill>
                <a:srgbClr val="BAD908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/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61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𝑟𝑢𝑛</m:t>
                          </m:r>
                        </m:e>
                        <m:sub>
                          <m:r>
                            <a:rPr kumimoji="0" lang="en-US" sz="1961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A1A1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0AD79-53BD-442C-A5ED-EAD92F5C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667" y="4794694"/>
                <a:ext cx="1179227" cy="392245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22">
            <a:extLst>
              <a:ext uri="{FF2B5EF4-FFF2-40B4-BE49-F238E27FC236}">
                <a16:creationId xmlns:a16="http://schemas.microsoft.com/office/drawing/2014/main" id="{58578ADF-CD4A-4D55-8489-2775F9F71E15}"/>
              </a:ext>
            </a:extLst>
          </p:cNvPr>
          <p:cNvSpPr/>
          <p:nvPr/>
        </p:nvSpPr>
        <p:spPr>
          <a:xfrm>
            <a:off x="608913" y="4409718"/>
            <a:ext cx="4039247" cy="1330644"/>
          </a:xfrm>
          <a:prstGeom prst="roundRect">
            <a:avLst/>
          </a:prstGeom>
          <a:solidFill>
            <a:srgbClr val="6699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(B) Manage resource usage of active runs</a:t>
            </a:r>
          </a:p>
          <a:p>
            <a:pPr marL="571136" marR="0" lvl="1" indent="-228766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long to execute a run?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491488B-F7B3-4E24-80E9-6E8BD31DA98B}"/>
              </a:ext>
            </a:extLst>
          </p:cNvPr>
          <p:cNvGrpSpPr/>
          <p:nvPr/>
        </p:nvGrpSpPr>
        <p:grpSpPr>
          <a:xfrm>
            <a:off x="626196" y="2878751"/>
            <a:ext cx="9247021" cy="1106692"/>
            <a:chOff x="8315870" y="2760631"/>
            <a:chExt cx="9432437" cy="1128893"/>
          </a:xfrm>
          <a:solidFill>
            <a:srgbClr val="D83A00"/>
          </a:solidFill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6C6D3D-A403-4C6F-892A-9F1F34B9CE74}"/>
                </a:ext>
              </a:extLst>
            </p:cNvPr>
            <p:cNvSpPr txBox="1"/>
            <p:nvPr/>
          </p:nvSpPr>
          <p:spPr>
            <a:xfrm>
              <a:off x="16741379" y="2988794"/>
              <a:ext cx="1006928" cy="400110"/>
            </a:xfrm>
            <a:prstGeom prst="rect">
              <a:avLst/>
            </a:prstGeom>
            <a:solidFill>
              <a:srgbClr val="FA8C01"/>
            </a:solidFill>
            <a:ln>
              <a:solidFill>
                <a:srgbClr val="BF690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/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???</a:t>
              </a:r>
            </a:p>
          </p:txBody>
        </p:sp>
        <p:sp>
          <p:nvSpPr>
            <p:cNvPr id="49" name="Rectangle: Rounded Corners 26">
              <a:extLst>
                <a:ext uri="{FF2B5EF4-FFF2-40B4-BE49-F238E27FC236}">
                  <a16:creationId xmlns:a16="http://schemas.microsoft.com/office/drawing/2014/main" id="{78F040C6-24F2-4571-9DD3-41112C8E8523}"/>
                </a:ext>
              </a:extLst>
            </p:cNvPr>
            <p:cNvSpPr/>
            <p:nvPr/>
          </p:nvSpPr>
          <p:spPr>
            <a:xfrm>
              <a:off x="8315870" y="2760631"/>
              <a:ext cx="4120240" cy="1128893"/>
            </a:xfrm>
            <a:prstGeom prst="roundRect">
              <a:avLst/>
            </a:prstGeom>
            <a:solidFill>
              <a:srgbClr val="6699F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(A) Generate new runs</a:t>
              </a:r>
            </a:p>
            <a:p>
              <a:pPr marL="571136" marR="0" lvl="1" indent="-228766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96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Which parameter configuration to explore?</a:t>
              </a:r>
            </a:p>
          </p:txBody>
        </p:sp>
      </p:grp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9348951B-1554-4AE5-8F7E-56DC3E3BA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264392" cy="86177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Launch multiple parallel training runs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80B39B-4ADF-4E23-8C26-2D27423B931C}"/>
              </a:ext>
            </a:extLst>
          </p:cNvPr>
          <p:cNvSpPr txBox="1"/>
          <p:nvPr/>
        </p:nvSpPr>
        <p:spPr>
          <a:xfrm>
            <a:off x="5212635" y="2189028"/>
            <a:ext cx="1336635" cy="53408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1CD580-A500-4AFD-873B-CA9BC2314929}"/>
                  </a:ext>
                </a:extLst>
              </p:cNvPr>
              <p:cNvSpPr txBox="1"/>
              <p:nvPr/>
            </p:nvSpPr>
            <p:spPr>
              <a:xfrm>
                <a:off x="7868809" y="3207656"/>
                <a:ext cx="340153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𝒓𝒖𝒏</m:t>
                        </m:r>
                      </m:e>
                      <m:sub>
                        <m:r>
                          <a:rPr kumimoji="0" lang="en-US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2D78D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= {learning rate=0.2, #layers=2, …}</a:t>
                </a:r>
                <a:endParaRPr kumimoji="0" lang="en-US" sz="1400" b="1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1CD580-A500-4AFD-873B-CA9BC2314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09" y="3207656"/>
                <a:ext cx="3401534" cy="215444"/>
              </a:xfrm>
              <a:prstGeom prst="rect">
                <a:avLst/>
              </a:prstGeom>
              <a:blipFill>
                <a:blip r:embed="rId10"/>
                <a:stretch>
                  <a:fillRect l="-1434" t="-27778" r="-125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36617A-A7F8-44C2-A825-FC538B3D534E}"/>
                  </a:ext>
                </a:extLst>
              </p:cNvPr>
              <p:cNvSpPr/>
              <p:nvPr/>
            </p:nvSpPr>
            <p:spPr>
              <a:xfrm>
                <a:off x="7618081" y="3585540"/>
                <a:ext cx="35543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𝒓𝒖𝒏</m:t>
                        </m:r>
                      </m:e>
                      <m:sub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2D78D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= {learning rate=0.5, #layers=4, …}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36617A-A7F8-44C2-A825-FC538B3D5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081" y="3585540"/>
                <a:ext cx="3554306" cy="307777"/>
              </a:xfrm>
              <a:prstGeom prst="rect">
                <a:avLst/>
              </a:prstGeom>
              <a:blipFill>
                <a:blip r:embed="rId11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CB3BA7-11A3-4350-935D-E6559C4BDA13}"/>
                  </a:ext>
                </a:extLst>
              </p:cNvPr>
              <p:cNvSpPr/>
              <p:nvPr/>
            </p:nvSpPr>
            <p:spPr>
              <a:xfrm>
                <a:off x="8249104" y="4806150"/>
                <a:ext cx="3557512" cy="327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𝒓𝒖𝒏</m:t>
                        </m:r>
                      </m:e>
                      <m:sub>
                        <m:r>
                          <a:rPr kumimoji="0" lang="en-US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D78D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𝒑</m:t>
                        </m:r>
                      </m:sub>
                    </m:sSub>
                  </m:oMath>
                </a14:m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2D78D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= {learning rate=0.9, #layers=8, …}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CB3BA7-11A3-4350-935D-E6559C4BD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104" y="4806150"/>
                <a:ext cx="3557512" cy="327077"/>
              </a:xfrm>
              <a:prstGeom prst="rect">
                <a:avLst/>
              </a:prstGeom>
              <a:blipFill>
                <a:blip r:embed="rId12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8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5" grpId="0" animBg="1"/>
      <p:bldP spid="3" grpId="0"/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new runs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4187491"/>
            <a:ext cx="11018520" cy="24129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Supported sampling algorithms –</a:t>
            </a:r>
          </a:p>
          <a:p>
            <a:r>
              <a:rPr lang="en-US" dirty="0"/>
              <a:t>Grid Sampling (exhaustive search)</a:t>
            </a:r>
          </a:p>
          <a:p>
            <a:r>
              <a:rPr lang="en-US" dirty="0"/>
              <a:t>Random Sampling</a:t>
            </a:r>
          </a:p>
          <a:p>
            <a:r>
              <a:rPr lang="en-US" dirty="0"/>
              <a:t>Bayesian Optimization (‘learn’ from prior searches chances of more progress is likely, or change strategy)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7CA5C8-C5FF-481A-9C52-6745A4467A99}"/>
              </a:ext>
            </a:extLst>
          </p:cNvPr>
          <p:cNvSpPr/>
          <p:nvPr/>
        </p:nvSpPr>
        <p:spPr>
          <a:xfrm>
            <a:off x="539262" y="1482969"/>
            <a:ext cx="4798646" cy="1783861"/>
          </a:xfrm>
          <a:prstGeom prst="round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    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learning_rate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uniform(0, 1),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    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num_layers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choice(2, 4, 8)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    …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}</a:t>
            </a:r>
          </a:p>
        </p:txBody>
      </p:sp>
      <p:sp>
        <p:nvSpPr>
          <p:cNvPr id="9" name="Arrow: Right 20">
            <a:extLst>
              <a:ext uri="{FF2B5EF4-FFF2-40B4-BE49-F238E27FC236}">
                <a16:creationId xmlns:a16="http://schemas.microsoft.com/office/drawing/2014/main" id="{C877F4DC-86FF-4CF8-B84C-7699690339FC}"/>
              </a:ext>
            </a:extLst>
          </p:cNvPr>
          <p:cNvSpPr/>
          <p:nvPr/>
        </p:nvSpPr>
        <p:spPr>
          <a:xfrm>
            <a:off x="5625160" y="2402944"/>
            <a:ext cx="1791875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27F669C-D149-4CA7-B59D-7CAF6517E5AA}"/>
              </a:ext>
            </a:extLst>
          </p:cNvPr>
          <p:cNvSpPr/>
          <p:nvPr/>
        </p:nvSpPr>
        <p:spPr>
          <a:xfrm>
            <a:off x="7554195" y="1746262"/>
            <a:ext cx="4305573" cy="35389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Config1= {“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learning_rate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0.2, 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num_layers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2, …}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Config2= {“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learning_rate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0.5, 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num_layers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4, …}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Config3= {“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learning_rate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0.9, “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num_layers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”: 8, …}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rPr>
              <a:t>…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8783-2693-4003-B602-EBE7B8FA0813}"/>
              </a:ext>
            </a:extLst>
          </p:cNvPr>
          <p:cNvSpPr txBox="1"/>
          <p:nvPr/>
        </p:nvSpPr>
        <p:spPr>
          <a:xfrm>
            <a:off x="5808418" y="1707415"/>
            <a:ext cx="1498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Sampling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3F473-0686-49B8-9154-3BBE7C0DD2E8}"/>
              </a:ext>
            </a:extLst>
          </p:cNvPr>
          <p:cNvSpPr txBox="1"/>
          <p:nvPr/>
        </p:nvSpPr>
        <p:spPr>
          <a:xfrm>
            <a:off x="941832" y="3360910"/>
            <a:ext cx="42497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Define hyperparameter search space</a:t>
            </a:r>
          </a:p>
        </p:txBody>
      </p:sp>
    </p:spTree>
    <p:extLst>
      <p:ext uri="{BB962C8B-B14F-4D97-AF65-F5344CB8AC3E}">
        <p14:creationId xmlns:p14="http://schemas.microsoft.com/office/powerpoint/2010/main" val="31051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 Active Jobs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801616" cy="1465016"/>
          </a:xfrm>
        </p:spPr>
        <p:txBody>
          <a:bodyPr/>
          <a:lstStyle/>
          <a:p>
            <a:r>
              <a:rPr lang="en-US"/>
              <a:t>Evaluate training runs for specified primary metric</a:t>
            </a:r>
          </a:p>
          <a:p>
            <a:r>
              <a:rPr lang="en-US"/>
              <a:t>Early terminate poor performing training runs</a:t>
            </a:r>
          </a:p>
          <a:p>
            <a:r>
              <a:rPr lang="en-US"/>
              <a:t>Use resources to explore new configurations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D9AF378-FB43-4997-929D-627D26592942}"/>
              </a:ext>
            </a:extLst>
          </p:cNvPr>
          <p:cNvSpPr txBox="1">
            <a:spLocks/>
          </p:cNvSpPr>
          <p:nvPr/>
        </p:nvSpPr>
        <p:spPr>
          <a:xfrm>
            <a:off x="588263" y="4348053"/>
            <a:ext cx="11018520" cy="2499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Supported early termination algorithms –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Bandit policy (variance threshold – i.e.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must be within x% of average)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Median Stopping policy (must be better than current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median)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Truncation Selection policy (specified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minimum)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 baseline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Must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use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azureml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api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/cli to return the measurement taken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312FEC1-DCA4-45E3-AF75-2E85D63F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71" y="1219423"/>
            <a:ext cx="6484790" cy="29680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49E32B2-EA42-44E5-A217-A4DE006312B3}"/>
              </a:ext>
            </a:extLst>
          </p:cNvPr>
          <p:cNvSpPr/>
          <p:nvPr/>
        </p:nvSpPr>
        <p:spPr bwMode="auto">
          <a:xfrm>
            <a:off x="6695088" y="2221907"/>
            <a:ext cx="415013" cy="1678268"/>
          </a:xfrm>
          <a:prstGeom prst="ellipse">
            <a:avLst/>
          </a:prstGeom>
          <a:noFill/>
          <a:ln w="5080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Callout: Line with No Border 21">
            <a:extLst>
              <a:ext uri="{FF2B5EF4-FFF2-40B4-BE49-F238E27FC236}">
                <a16:creationId xmlns:a16="http://schemas.microsoft.com/office/drawing/2014/main" id="{F42C879D-D9A1-45F1-A2F0-A57912CA2728}"/>
              </a:ext>
            </a:extLst>
          </p:cNvPr>
          <p:cNvSpPr/>
          <p:nvPr/>
        </p:nvSpPr>
        <p:spPr>
          <a:xfrm>
            <a:off x="7241480" y="2522063"/>
            <a:ext cx="5732630" cy="523350"/>
          </a:xfrm>
          <a:prstGeom prst="callout1">
            <a:avLst>
              <a:gd name="adj1" fmla="val 105844"/>
              <a:gd name="adj2" fmla="val 9170"/>
              <a:gd name="adj3" fmla="val 162366"/>
              <a:gd name="adj4" fmla="val -2621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Early terminate poorly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performing runs</a:t>
            </a:r>
          </a:p>
        </p:txBody>
      </p:sp>
    </p:spTree>
    <p:extLst>
      <p:ext uri="{BB962C8B-B14F-4D97-AF65-F5344CB8AC3E}">
        <p14:creationId xmlns:p14="http://schemas.microsoft.com/office/powerpoint/2010/main" val="157315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inputs &amp; system outputs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051CA3-9B00-400C-B93D-95303DF16BFB}"/>
              </a:ext>
            </a:extLst>
          </p:cNvPr>
          <p:cNvSpPr txBox="1">
            <a:spLocks/>
          </p:cNvSpPr>
          <p:nvPr/>
        </p:nvSpPr>
        <p:spPr>
          <a:xfrm>
            <a:off x="390909" y="2277456"/>
            <a:ext cx="4330451" cy="3640288"/>
          </a:xfrm>
          <a:prstGeom prst="rect">
            <a:avLst/>
          </a:prstGeom>
          <a:ln w="28575" cmpd="dbl">
            <a:noFill/>
          </a:ln>
        </p:spPr>
        <p:txBody>
          <a:bodyPr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Hyperparameter Tuning Config –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Hyperparameter ranges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Optimization metric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Early Termination Policy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Budget – Time / Compute 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 parallel runs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6862C-2B39-4B71-9C01-D3A98B899750}"/>
              </a:ext>
            </a:extLst>
          </p:cNvPr>
          <p:cNvSpPr/>
          <p:nvPr/>
        </p:nvSpPr>
        <p:spPr>
          <a:xfrm>
            <a:off x="378281" y="2149267"/>
            <a:ext cx="4330452" cy="2559466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Arrow: Right 20">
            <a:extLst>
              <a:ext uri="{FF2B5EF4-FFF2-40B4-BE49-F238E27FC236}">
                <a16:creationId xmlns:a16="http://schemas.microsoft.com/office/drawing/2014/main" id="{186B3651-AC97-4103-A584-1F4D7F97B349}"/>
              </a:ext>
            </a:extLst>
          </p:cNvPr>
          <p:cNvSpPr/>
          <p:nvPr/>
        </p:nvSpPr>
        <p:spPr>
          <a:xfrm rot="5400000">
            <a:off x="1978890" y="4907942"/>
            <a:ext cx="837579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61042A0-B65E-46C0-9C4C-4B02430A07D4}"/>
              </a:ext>
            </a:extLst>
          </p:cNvPr>
          <p:cNvSpPr/>
          <p:nvPr/>
        </p:nvSpPr>
        <p:spPr>
          <a:xfrm rot="16200000">
            <a:off x="9750478" y="4911446"/>
            <a:ext cx="830355" cy="439161"/>
          </a:xfrm>
          <a:prstGeom prst="rightArrow">
            <a:avLst/>
          </a:prstGeom>
          <a:solidFill>
            <a:srgbClr val="8AB10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BAB84A-4D74-4466-B6CA-890435F53735}"/>
              </a:ext>
            </a:extLst>
          </p:cNvPr>
          <p:cNvSpPr/>
          <p:nvPr/>
        </p:nvSpPr>
        <p:spPr>
          <a:xfrm>
            <a:off x="8569819" y="3307221"/>
            <a:ext cx="3350495" cy="1401512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Recommended hyperparameter configuration &amp; run metrics </a:t>
            </a:r>
          </a:p>
        </p:txBody>
      </p:sp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AE43CE49-51FA-4342-A99A-235E167F2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19206" r="83904" b="59523"/>
          <a:stretch/>
        </p:blipFill>
        <p:spPr>
          <a:xfrm>
            <a:off x="6258507" y="2242659"/>
            <a:ext cx="665387" cy="877941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62068" y="3307221"/>
            <a:ext cx="3350495" cy="1408629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script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data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6FEB98-CC59-4BF5-BDA6-DA77C1819539}"/>
              </a:ext>
            </a:extLst>
          </p:cNvPr>
          <p:cNvSpPr/>
          <p:nvPr/>
        </p:nvSpPr>
        <p:spPr>
          <a:xfrm>
            <a:off x="378281" y="5564075"/>
            <a:ext cx="11542033" cy="856004"/>
          </a:xfrm>
          <a:prstGeom prst="rect">
            <a:avLst/>
          </a:prstGeom>
          <a:solidFill>
            <a:srgbClr val="6699FF"/>
          </a:solidFill>
          <a:ln w="38100" cmpd="tri"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 Tuning in Azure ML</a:t>
            </a:r>
          </a:p>
        </p:txBody>
      </p:sp>
      <p:sp>
        <p:nvSpPr>
          <p:cNvPr id="101" name="Arrow: Right 20">
            <a:extLst>
              <a:ext uri="{FF2B5EF4-FFF2-40B4-BE49-F238E27FC236}">
                <a16:creationId xmlns:a16="http://schemas.microsoft.com/office/drawing/2014/main" id="{A14F347B-372E-4579-B279-33C6BF4A5707}"/>
              </a:ext>
            </a:extLst>
          </p:cNvPr>
          <p:cNvSpPr/>
          <p:nvPr/>
        </p:nvSpPr>
        <p:spPr>
          <a:xfrm rot="5400000">
            <a:off x="6224733" y="4915060"/>
            <a:ext cx="837579" cy="43916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8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76" y="1478176"/>
            <a:ext cx="7499278" cy="3323987"/>
          </a:xfrm>
        </p:spPr>
        <p:txBody>
          <a:bodyPr/>
          <a:lstStyle/>
          <a:p>
            <a:r>
              <a:rPr lang="en-US" dirty="0"/>
              <a:t>Automated Machine Learning </a:t>
            </a:r>
            <a:br>
              <a:rPr lang="en-US" dirty="0"/>
            </a:br>
            <a:r>
              <a:rPr lang="en-US" dirty="0"/>
              <a:t>			&amp; </a:t>
            </a:r>
            <a:br>
              <a:rPr lang="en-US" dirty="0"/>
            </a:br>
            <a:r>
              <a:rPr lang="en-US" dirty="0"/>
              <a:t>Hyperparameter Tuning </a:t>
            </a:r>
            <a:br>
              <a:rPr lang="en-US" dirty="0"/>
            </a:b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Azure Machine Learning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5265629"/>
            <a:ext cx="6798473" cy="852142"/>
          </a:xfrm>
        </p:spPr>
        <p:txBody>
          <a:bodyPr/>
          <a:lstStyle/>
          <a:p>
            <a:r>
              <a:rPr lang="en-US" dirty="0"/>
              <a:t>Oct 2018 NY Azure ML Meetup</a:t>
            </a:r>
          </a:p>
          <a:p>
            <a:r>
              <a:rPr lang="en-US" dirty="0"/>
              <a:t>Much of the deck taken from Ignite 2018 Conference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BRK3332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626D2-9CF1-4C2A-833D-6015E2C7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40" y="6117771"/>
            <a:ext cx="5885241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4733-69EB-4864-8E22-B7A7E287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90" y="110960"/>
            <a:ext cx="11018520" cy="1107996"/>
          </a:xfrm>
        </p:spPr>
        <p:txBody>
          <a:bodyPr/>
          <a:lstStyle/>
          <a:p>
            <a:r>
              <a:rPr lang="en-US" dirty="0"/>
              <a:t>Cancelling unproductive hyperparameter runs without being too </a:t>
            </a:r>
            <a:r>
              <a:rPr lang="en-US" dirty="0" err="1"/>
              <a:t>agressive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A5A992-907F-4B66-92D8-4091A0F9F73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86390" y="1218956"/>
            <a:ext cx="12128391" cy="273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0918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Truncation selection cancels a given percentage of lowest performing runs at each evaluation interval.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Runs are compared based on their performance on the primary metric and the lowest X% are terminated.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It takes the following configuration parameters: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truncation_percentage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percentage of lowest performing runs to terminate at each evaluation interval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lvl="1" defTabSz="914400">
              <a:buSzTx/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Specify an integer value between 1 and 99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evaluation_interval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the frequency for applying the policy (optional parameter).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delay_evaluation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delays the first policy evaluation for a specified number of intervals </a:t>
            </a:r>
          </a:p>
          <a:p>
            <a:pPr lvl="1" defTabSz="914400">
              <a:buSzTx/>
              <a:buFontTx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optional parameter).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429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9688-7781-4E68-9AAA-50B3BB59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7" y="132459"/>
            <a:ext cx="1653562" cy="4319899"/>
          </a:xfrm>
        </p:spPr>
        <p:txBody>
          <a:bodyPr/>
          <a:lstStyle/>
          <a:p>
            <a:r>
              <a:rPr lang="en-US" dirty="0"/>
              <a:t>Visuals (need to run samples)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B38C-B588-4C21-9A3A-0230384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69" y="0"/>
            <a:ext cx="8699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59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844B-3EB3-407D-BA1F-D7BD540E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termination of a hyperparameter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97A3D-8103-4619-8C49-4A389F4A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5" y="1202902"/>
            <a:ext cx="12192000" cy="55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467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1038831"/>
            <a:ext cx="10326038" cy="2492990"/>
          </a:xfrm>
        </p:spPr>
        <p:txBody>
          <a:bodyPr/>
          <a:lstStyle/>
          <a:p>
            <a:r>
              <a:rPr lang="en-US" dirty="0"/>
              <a:t>Many Demos</a:t>
            </a:r>
            <a:br>
              <a:rPr lang="en-US" dirty="0"/>
            </a:br>
            <a:r>
              <a:rPr lang="en-US" dirty="0">
                <a:hlinkClick r:id="rId3"/>
              </a:rPr>
              <a:t>https://github.com/Azure/MachineLearningNotebooks/tree/master/automl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1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EF197D-1CF6-49B0-8189-8E16E9C2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96" y="1535936"/>
            <a:ext cx="4428237" cy="492443"/>
          </a:xfrm>
        </p:spPr>
        <p:txBody>
          <a:bodyPr/>
          <a:lstStyle/>
          <a:p>
            <a:r>
              <a:rPr lang="en-US"/>
              <a:t>Try it for free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40CD55-F1D5-4847-B594-43677C9E77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96358" y="3604835"/>
            <a:ext cx="6371394" cy="18097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3"/>
              </a:rPr>
              <a:t>Learn more</a:t>
            </a:r>
            <a:br>
              <a:rPr lang="en-US"/>
            </a:br>
            <a:r>
              <a:rPr lang="en-US"/>
              <a:t>http://aka.ms/azureml-docs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Start now</a:t>
            </a:r>
            <a:br>
              <a:rPr lang="en-US"/>
            </a:br>
            <a:r>
              <a:rPr lang="en-US"/>
              <a:t>https://azure.microsoft.com/free/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C0BA8-EA58-42B5-AA05-AAC4D44544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345" y="2160997"/>
            <a:ext cx="614449" cy="6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Other session on Azure ML</a:t>
            </a:r>
            <a:br>
              <a:rPr lang="en-US" dirty="0"/>
            </a:br>
            <a:r>
              <a:rPr lang="en-US" dirty="0"/>
              <a:t>from MicrosoftIgnite.com (also on YouTube)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6047F-EC79-1F42-B482-A3FE15CF0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7208" y="362077"/>
            <a:ext cx="614449" cy="65561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0DF76B7-1654-8B49-85EA-5CB99ED15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9161324" y="2335894"/>
            <a:ext cx="19687884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41587A8-3480-6745-B303-DDE4CE4AE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003" y="1096328"/>
            <a:ext cx="18473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2C1C1D-33E7-7644-B4AA-B7BEEE860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64339"/>
              </p:ext>
            </p:extLst>
          </p:nvPr>
        </p:nvGraphicFramePr>
        <p:xfrm>
          <a:off x="337547" y="1999116"/>
          <a:ext cx="11435353" cy="3526944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805453">
                  <a:extLst>
                    <a:ext uri="{9D8B030D-6E8A-4147-A177-3AD203B41FA5}">
                      <a16:colId xmlns:a16="http://schemas.microsoft.com/office/drawing/2014/main" val="2916652394"/>
                    </a:ext>
                  </a:extLst>
                </a:gridCol>
                <a:gridCol w="4889500">
                  <a:extLst>
                    <a:ext uri="{9D8B030D-6E8A-4147-A177-3AD203B41FA5}">
                      <a16:colId xmlns:a16="http://schemas.microsoft.com/office/drawing/2014/main" val="21701714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317300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86343629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105631512"/>
                    </a:ext>
                  </a:extLst>
                </a:gridCol>
                <a:gridCol w="2578100">
                  <a:extLst>
                    <a:ext uri="{9D8B030D-6E8A-4147-A177-3AD203B41FA5}">
                      <a16:colId xmlns:a16="http://schemas.microsoft.com/office/drawing/2014/main" val="1887022098"/>
                    </a:ext>
                  </a:extLst>
                </a:gridCol>
              </a:tblGrid>
              <a:tr h="56593">
                <a:tc>
                  <a:txBody>
                    <a:bodyPr/>
                    <a:lstStyle/>
                    <a:p>
                      <a:r>
                        <a:rPr lang="en-US" sz="1400"/>
                        <a:t>Code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Speakers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Time Slot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3761676474"/>
                  </a:ext>
                </a:extLst>
              </a:tr>
              <a:tr h="438596">
                <a:tc>
                  <a:txBody>
                    <a:bodyPr/>
                    <a:lstStyle/>
                    <a:p>
                      <a:r>
                        <a:rPr lang="en-US" sz="1400" dirty="0"/>
                        <a:t>BRK2304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 with Azure Machine Learning services: Simplifying the data science process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Daniel Schneider 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Seth Juarez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Tuesday 9:00 AM - 10:15 AM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1882942102"/>
                  </a:ext>
                </a:extLst>
              </a:tr>
              <a:tr h="438596">
                <a:tc>
                  <a:txBody>
                    <a:bodyPr/>
                    <a:lstStyle/>
                    <a:p>
                      <a:r>
                        <a:rPr lang="en-US" sz="1400"/>
                        <a:t>BRK3206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 for an Intelligent Cloud and Edge: Discover, Customize, Deploy,  Manage AI that can run seamlessly on the fastest  cloud and edge devices  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Henry Jerez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Ted Way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Tuesday 4:00 PM - 5:15 PM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3791280135"/>
                  </a:ext>
                </a:extLst>
              </a:tr>
              <a:tr h="226372">
                <a:tc>
                  <a:txBody>
                    <a:bodyPr/>
                    <a:lstStyle/>
                    <a:p>
                      <a:r>
                        <a:rPr lang="en-US" sz="1400" dirty="0"/>
                        <a:t>BRK3333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 everywhere: Open and interoperable platform for AI with ONNX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Prasanth Pulavarthi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Tuesday 4:30 PM - 5:15 PM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2927478244"/>
                  </a:ext>
                </a:extLst>
              </a:tr>
              <a:tr h="353706">
                <a:tc>
                  <a:txBody>
                    <a:bodyPr/>
                    <a:lstStyle/>
                    <a:p>
                      <a:r>
                        <a:rPr lang="en-US" sz="1400"/>
                        <a:t>BRK3332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Model optimization covering automated ML and hyperparameter tuning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Krishna Anumalasetty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Swati </a:t>
                      </a:r>
                      <a:r>
                        <a:rPr lang="en-US" sz="14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Gharse</a:t>
                      </a:r>
                      <a:endParaRPr 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Deepak Mukunthu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Wednesday 12:30 PM - 1:45 PM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103720494"/>
                  </a:ext>
                </a:extLst>
              </a:tr>
              <a:tr h="353706">
                <a:tc>
                  <a:txBody>
                    <a:bodyPr/>
                    <a:lstStyle/>
                    <a:p>
                      <a:r>
                        <a:rPr lang="en-US" sz="1400"/>
                        <a:t>BRK3331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AI for pros: Deep learning with PyTorch using the Azure Data Science Virtual Machine and scaling training with Azure ML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Nishank</a:t>
                      </a:r>
                      <a:r>
                        <a:rPr lang="en-US" sz="1400"/>
                        <a:t> Gupta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Minna Xiao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Friday 10:45 AM - 12:00 PM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4200943281"/>
                  </a:ext>
                </a:extLst>
              </a:tr>
              <a:tr h="183927">
                <a:tc>
                  <a:txBody>
                    <a:bodyPr/>
                    <a:lstStyle/>
                    <a:p>
                      <a:r>
                        <a:rPr lang="en-US" sz="1400"/>
                        <a:t>THR3098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AI </a:t>
                      </a:r>
                      <a:r>
                        <a:rPr lang="en-US" sz="1400" err="1"/>
                        <a:t>TechTalk</a:t>
                      </a:r>
                      <a:r>
                        <a:rPr lang="en-US" sz="1400"/>
                        <a:t>: Azure Machine Learning SDK - a walkthrough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Parashar Shah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Wednesday 11:20 AM - 11:40 AM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2865648352"/>
                  </a:ext>
                </a:extLst>
              </a:tr>
              <a:tr h="183927">
                <a:tc>
                  <a:txBody>
                    <a:bodyPr/>
                    <a:lstStyle/>
                    <a:p>
                      <a:r>
                        <a:rPr lang="en-US" sz="1400"/>
                        <a:t>THR3099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AI </a:t>
                      </a:r>
                      <a:r>
                        <a:rPr lang="en-US" sz="1400" err="1"/>
                        <a:t>TechTalk</a:t>
                      </a:r>
                      <a:r>
                        <a:rPr lang="en-US" sz="1400"/>
                        <a:t>: Data science/deep learning VMs in Azure - your launchpad for custom AI solutions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Nishank Gupta</a:t>
                      </a:r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4148" marR="14148" marT="7074" marB="7074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Thursday 2:15 PM - 2:35 PM</a:t>
                      </a:r>
                    </a:p>
                  </a:txBody>
                  <a:tcPr marL="14148" marR="14148" marT="7074" marB="7074" anchor="ctr"/>
                </a:tc>
                <a:extLst>
                  <a:ext uri="{0D108BD9-81ED-4DB2-BD59-A6C34878D82A}">
                    <a16:rowId xmlns:a16="http://schemas.microsoft.com/office/drawing/2014/main" val="2792499350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D8A87099-B813-6F48-ABD1-5194066DB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925" y="1284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E65F0-F20A-4F17-A497-CFDA29C4CCF4}"/>
              </a:ext>
            </a:extLst>
          </p:cNvPr>
          <p:cNvSpPr txBox="1"/>
          <p:nvPr/>
        </p:nvSpPr>
        <p:spPr>
          <a:xfrm>
            <a:off x="817685" y="5761672"/>
            <a:ext cx="1049801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https://myignite.techcommunity.microsoft.com/videos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308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019E-0EF2-4BE8-A00A-2928DD1C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2280"/>
            <a:ext cx="11018520" cy="1107996"/>
          </a:xfrm>
        </p:spPr>
        <p:txBody>
          <a:bodyPr/>
          <a:lstStyle/>
          <a:p>
            <a:r>
              <a:rPr lang="en-US" dirty="0"/>
              <a:t>Why do we need automated machine learning (real quotes from customers)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780E415-0FCA-4E7B-B7D7-FEBDC9DBB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11018838" cy="49121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“I manually built a model for one substation and it took several weeks, but there are 1000s of substations that I need to build models for”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“I am finding myself tweaking algorithms and parameters for a long time. Its hard for me to find “good enough” place to stop”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C00F638-478D-40EB-9AF9-7F55AAAB2296}"/>
              </a:ext>
            </a:extLst>
          </p:cNvPr>
          <p:cNvSpPr txBox="1">
            <a:spLocks/>
          </p:cNvSpPr>
          <p:nvPr/>
        </p:nvSpPr>
        <p:spPr>
          <a:xfrm>
            <a:off x="777667" y="4497928"/>
            <a:ext cx="1016069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“I spent 4 weeks using SVM algorithm for my dataset only to realize SVM doesn’t work”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944C2-BB4E-434D-87E8-501D9EAA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2" y="5978901"/>
            <a:ext cx="6785436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35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FC77-1E08-4C80-9BE3-597FE4E6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141514"/>
            <a:ext cx="11018520" cy="553998"/>
          </a:xfrm>
        </p:spPr>
        <p:txBody>
          <a:bodyPr/>
          <a:lstStyle/>
          <a:p>
            <a:r>
              <a:rPr lang="en-US" dirty="0"/>
              <a:t>Quick Background – Azure ML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ADEAF-ACB1-4377-A14A-69FC62749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217" y="783771"/>
            <a:ext cx="11018520" cy="5022914"/>
          </a:xfrm>
        </p:spPr>
        <p:txBody>
          <a:bodyPr/>
          <a:lstStyle/>
          <a:p>
            <a:r>
              <a:rPr lang="en-US" sz="2400" dirty="0"/>
              <a:t>Next Generation of general purpose – end to end – machine learning framework from Microsoft</a:t>
            </a:r>
          </a:p>
          <a:p>
            <a:r>
              <a:rPr lang="en-US" sz="2400" dirty="0"/>
              <a:t>End to end – means from data to model to deployment/production</a:t>
            </a:r>
          </a:p>
          <a:p>
            <a:r>
              <a:rPr lang="en-US" sz="2400" dirty="0"/>
              <a:t>Initial focus on python as the common programming language, </a:t>
            </a:r>
            <a:r>
              <a:rPr lang="en-US" sz="2400" dirty="0" err="1"/>
              <a:t>scikit</a:t>
            </a:r>
            <a:r>
              <a:rPr lang="en-US" sz="2400" dirty="0"/>
              <a:t>-learn and several deep learning frameworks</a:t>
            </a:r>
          </a:p>
          <a:p>
            <a:r>
              <a:rPr lang="en-US" sz="2400" dirty="0"/>
              <a:t>Provides a collaboration space(workspace), and tracking engine hosted in Azure</a:t>
            </a:r>
          </a:p>
          <a:p>
            <a:r>
              <a:rPr lang="en-US" sz="2400" dirty="0"/>
              <a:t>Support local (desktop,), remote (cloud VM), or notebook hosted development</a:t>
            </a:r>
          </a:p>
          <a:p>
            <a:r>
              <a:rPr lang="en-US" sz="2400" dirty="0"/>
              <a:t>Handles packaging of model, configuration, and details to deploy locally or remotely to Kubernetes, Databricks…</a:t>
            </a:r>
          </a:p>
          <a:p>
            <a:r>
              <a:rPr lang="en-US" sz="2400" dirty="0"/>
              <a:t>Not a GUI – pick the IDE of your choice for python and libraries</a:t>
            </a:r>
          </a:p>
          <a:p>
            <a:r>
              <a:rPr lang="en-US" sz="2400" dirty="0"/>
              <a:t>Invoke via tools or CLI</a:t>
            </a:r>
          </a:p>
          <a:p>
            <a:r>
              <a:rPr lang="en-US" sz="2400" dirty="0"/>
              <a:t>Includes automated ML preview bits …</a:t>
            </a:r>
          </a:p>
        </p:txBody>
      </p:sp>
    </p:spTree>
    <p:extLst>
      <p:ext uri="{BB962C8B-B14F-4D97-AF65-F5344CB8AC3E}">
        <p14:creationId xmlns:p14="http://schemas.microsoft.com/office/powerpoint/2010/main" val="36107332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0D3E52-41F2-1046-8180-0F4FE4AA7A39}"/>
              </a:ext>
            </a:extLst>
          </p:cNvPr>
          <p:cNvSpPr txBox="1"/>
          <p:nvPr/>
        </p:nvSpPr>
        <p:spPr>
          <a:xfrm>
            <a:off x="634226" y="5105859"/>
            <a:ext cx="9548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Prepare Data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54CAAA-A5C5-5943-A218-EFFB6841F5B5}"/>
              </a:ext>
            </a:extLst>
          </p:cNvPr>
          <p:cNvSpPr txBox="1"/>
          <p:nvPr/>
        </p:nvSpPr>
        <p:spPr>
          <a:xfrm>
            <a:off x="6390117" y="4998138"/>
            <a:ext cx="16422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Register and Manage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FFBA51-DDB4-C446-8DDD-CA7D00BD282B}"/>
              </a:ext>
            </a:extLst>
          </p:cNvPr>
          <p:cNvSpPr txBox="1"/>
          <p:nvPr/>
        </p:nvSpPr>
        <p:spPr>
          <a:xfrm>
            <a:off x="4653768" y="5105859"/>
            <a:ext cx="136665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 &amp; Test Model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542FC4E-F233-F749-81B5-9928E2FC680B}"/>
              </a:ext>
            </a:extLst>
          </p:cNvPr>
          <p:cNvSpPr txBox="1"/>
          <p:nvPr/>
        </p:nvSpPr>
        <p:spPr>
          <a:xfrm>
            <a:off x="8654132" y="5105859"/>
            <a:ext cx="85773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Image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2E266C-E730-A647-A30E-60F70B694728}"/>
              </a:ext>
            </a:extLst>
          </p:cNvPr>
          <p:cNvGrpSpPr/>
          <p:nvPr/>
        </p:nvGrpSpPr>
        <p:grpSpPr>
          <a:xfrm>
            <a:off x="2674655" y="2783773"/>
            <a:ext cx="1158799" cy="1323807"/>
            <a:chOff x="2365095" y="3432183"/>
            <a:chExt cx="1158799" cy="1323807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98BF1E4-1A37-C54E-8535-AC06D312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5552" y="3432183"/>
              <a:ext cx="570675" cy="659228"/>
            </a:xfrm>
            <a:prstGeom prst="rect">
              <a:avLst/>
            </a:prstGeom>
          </p:spPr>
        </p:pic>
        <p:pic>
          <p:nvPicPr>
            <p:cNvPr id="82" name="Picture 10" descr="https://ih1.redbubble.net/image.361353434.1330/flat,800x800,075,f.jpg">
              <a:extLst>
                <a:ext uri="{FF2B5EF4-FFF2-40B4-BE49-F238E27FC236}">
                  <a16:creationId xmlns:a16="http://schemas.microsoft.com/office/drawing/2014/main" id="{A73AD314-0081-A64B-9795-E5B91910C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095" y="4354756"/>
              <a:ext cx="1158799" cy="40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D86C31-093C-5B43-9E5F-078F98C18134}"/>
                </a:ext>
              </a:extLst>
            </p:cNvPr>
            <p:cNvSpPr txBox="1"/>
            <p:nvPr/>
          </p:nvSpPr>
          <p:spPr>
            <a:xfrm>
              <a:off x="2451670" y="3894286"/>
              <a:ext cx="966883" cy="538833"/>
            </a:xfrm>
            <a:prstGeom prst="rect">
              <a:avLst/>
            </a:prstGeom>
            <a:noFill/>
          </p:spPr>
          <p:txBody>
            <a:bodyPr wrap="square" lIns="179208" tIns="143367" rIns="179208" bIns="143367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…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C865F4A-240A-CB44-9831-2BE07351C4B7}"/>
              </a:ext>
            </a:extLst>
          </p:cNvPr>
          <p:cNvSpPr txBox="1"/>
          <p:nvPr/>
        </p:nvSpPr>
        <p:spPr>
          <a:xfrm>
            <a:off x="2472668" y="4998138"/>
            <a:ext cx="1544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model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(your favorite IDE)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472361-175F-1B47-8239-C02AA7E2D509}"/>
              </a:ext>
            </a:extLst>
          </p:cNvPr>
          <p:cNvSpPr txBox="1"/>
          <p:nvPr/>
        </p:nvSpPr>
        <p:spPr>
          <a:xfrm>
            <a:off x="10375197" y="4998138"/>
            <a:ext cx="11155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Service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Model</a:t>
            </a:r>
          </a:p>
        </p:txBody>
      </p:sp>
      <p:sp>
        <p:nvSpPr>
          <p:cNvPr id="90" name="Rectangle 41">
            <a:extLst>
              <a:ext uri="{FF2B5EF4-FFF2-40B4-BE49-F238E27FC236}">
                <a16:creationId xmlns:a16="http://schemas.microsoft.com/office/drawing/2014/main" id="{5053CCA1-0AFE-0246-8FA9-0E40E00A8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35" y="1600532"/>
            <a:ext cx="9503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2194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Prepare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CB05A1D-CFE8-CF46-A024-8070001B6371}"/>
              </a:ext>
            </a:extLst>
          </p:cNvPr>
          <p:cNvCxnSpPr>
            <a:cxnSpLocks/>
          </p:cNvCxnSpPr>
          <p:nvPr/>
        </p:nvCxnSpPr>
        <p:spPr>
          <a:xfrm flipV="1">
            <a:off x="2023783" y="1643522"/>
            <a:ext cx="2225" cy="1477807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061979-F837-7A41-A61F-DDB573F0363F}"/>
              </a:ext>
            </a:extLst>
          </p:cNvPr>
          <p:cNvCxnSpPr>
            <a:cxnSpLocks/>
          </p:cNvCxnSpPr>
          <p:nvPr/>
        </p:nvCxnSpPr>
        <p:spPr>
          <a:xfrm flipV="1">
            <a:off x="7211232" y="1643519"/>
            <a:ext cx="0" cy="1273279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5F4D9B-55CB-1947-B988-2A83C667EEB0}"/>
              </a:ext>
            </a:extLst>
          </p:cNvPr>
          <p:cNvCxnSpPr>
            <a:cxnSpLocks/>
          </p:cNvCxnSpPr>
          <p:nvPr/>
        </p:nvCxnSpPr>
        <p:spPr>
          <a:xfrm flipV="1">
            <a:off x="7211232" y="4032637"/>
            <a:ext cx="0" cy="771771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41">
            <a:extLst>
              <a:ext uri="{FF2B5EF4-FFF2-40B4-BE49-F238E27FC236}">
                <a16:creationId xmlns:a16="http://schemas.microsoft.com/office/drawing/2014/main" id="{B44DF2BC-FFCE-BC42-B260-BB3FFB559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008" y="1670076"/>
            <a:ext cx="518522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2194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Experiment</a:t>
            </a:r>
          </a:p>
        </p:txBody>
      </p:sp>
      <p:sp>
        <p:nvSpPr>
          <p:cNvPr id="96" name="Rectangle 41">
            <a:extLst>
              <a:ext uri="{FF2B5EF4-FFF2-40B4-BE49-F238E27FC236}">
                <a16:creationId xmlns:a16="http://schemas.microsoft.com/office/drawing/2014/main" id="{C86DDABC-B80E-BF40-8A02-4A7F4D53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232" y="1662784"/>
            <a:ext cx="451792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2194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Deploy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17D1B5-6B93-674C-B3F9-BE324F491D60}"/>
              </a:ext>
            </a:extLst>
          </p:cNvPr>
          <p:cNvGrpSpPr/>
          <p:nvPr/>
        </p:nvGrpSpPr>
        <p:grpSpPr>
          <a:xfrm>
            <a:off x="786487" y="2671321"/>
            <a:ext cx="731519" cy="1548710"/>
            <a:chOff x="786487" y="2167872"/>
            <a:chExt cx="731519" cy="154871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46A229B-3948-4541-AE6A-2E5C758B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487" y="2167872"/>
              <a:ext cx="731519" cy="731519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550B3CB-0BE0-9A49-8C8B-42BC45AA7E4C}"/>
                </a:ext>
              </a:extLst>
            </p:cNvPr>
            <p:cNvGrpSpPr/>
            <p:nvPr/>
          </p:nvGrpSpPr>
          <p:grpSpPr>
            <a:xfrm>
              <a:off x="874823" y="3099963"/>
              <a:ext cx="554846" cy="616619"/>
              <a:chOff x="2924028" y="5536385"/>
              <a:chExt cx="554846" cy="616619"/>
            </a:xfrm>
          </p:grpSpPr>
          <p:sp>
            <p:nvSpPr>
              <p:cNvPr id="98" name="Freeform: Shape 88">
                <a:extLst>
                  <a:ext uri="{FF2B5EF4-FFF2-40B4-BE49-F238E27FC236}">
                    <a16:creationId xmlns:a16="http://schemas.microsoft.com/office/drawing/2014/main" id="{13FE622A-3F1B-7245-A43E-D871E9FBDBBF}"/>
                  </a:ext>
                </a:extLst>
              </p:cNvPr>
              <p:cNvSpPr/>
              <p:nvPr/>
            </p:nvSpPr>
            <p:spPr>
              <a:xfrm>
                <a:off x="2924955" y="5536385"/>
                <a:ext cx="553919" cy="312541"/>
              </a:xfrm>
              <a:custGeom>
                <a:avLst/>
                <a:gdLst>
                  <a:gd name="connsiteX0" fmla="*/ 52815 w 278466"/>
                  <a:gd name="connsiteY0" fmla="*/ 107833 h 157123"/>
                  <a:gd name="connsiteX1" fmla="*/ 108042 w 278466"/>
                  <a:gd name="connsiteY1" fmla="*/ 139569 h 157123"/>
                  <a:gd name="connsiteX2" fmla="*/ 139156 w 278466"/>
                  <a:gd name="connsiteY2" fmla="*/ 156526 h 157123"/>
                  <a:gd name="connsiteX3" fmla="*/ 171203 w 278466"/>
                  <a:gd name="connsiteY3" fmla="*/ 139413 h 157123"/>
                  <a:gd name="connsiteX4" fmla="*/ 217406 w 278466"/>
                  <a:gd name="connsiteY4" fmla="*/ 113278 h 157123"/>
                  <a:gd name="connsiteX5" fmla="*/ 271699 w 278466"/>
                  <a:gd name="connsiteY5" fmla="*/ 82009 h 157123"/>
                  <a:gd name="connsiteX6" fmla="*/ 277922 w 278466"/>
                  <a:gd name="connsiteY6" fmla="*/ 79519 h 157123"/>
                  <a:gd name="connsiteX7" fmla="*/ 275122 w 278466"/>
                  <a:gd name="connsiteY7" fmla="*/ 77186 h 157123"/>
                  <a:gd name="connsiteX8" fmla="*/ 196560 w 278466"/>
                  <a:gd name="connsiteY8" fmla="*/ 32382 h 157123"/>
                  <a:gd name="connsiteX9" fmla="*/ 144289 w 278466"/>
                  <a:gd name="connsiteY9" fmla="*/ 2825 h 157123"/>
                  <a:gd name="connsiteX10" fmla="*/ 134489 w 278466"/>
                  <a:gd name="connsiteY10" fmla="*/ 2669 h 157123"/>
                  <a:gd name="connsiteX11" fmla="*/ 71483 w 278466"/>
                  <a:gd name="connsiteY11" fmla="*/ 38605 h 157123"/>
                  <a:gd name="connsiteX12" fmla="*/ 5056 w 278466"/>
                  <a:gd name="connsiteY12" fmla="*/ 76097 h 157123"/>
                  <a:gd name="connsiteX13" fmla="*/ 1167 w 278466"/>
                  <a:gd name="connsiteY13" fmla="*/ 79364 h 157123"/>
                  <a:gd name="connsiteX14" fmla="*/ 21546 w 278466"/>
                  <a:gd name="connsiteY14" fmla="*/ 90098 h 157123"/>
                  <a:gd name="connsiteX15" fmla="*/ 33680 w 278466"/>
                  <a:gd name="connsiteY15" fmla="*/ 96787 h 157123"/>
                  <a:gd name="connsiteX16" fmla="*/ 52815 w 278466"/>
                  <a:gd name="connsiteY16" fmla="*/ 107833 h 1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466" h="157123">
                    <a:moveTo>
                      <a:pt x="52815" y="107833"/>
                    </a:moveTo>
                    <a:cubicBezTo>
                      <a:pt x="70550" y="119500"/>
                      <a:pt x="89529" y="129146"/>
                      <a:pt x="108042" y="139569"/>
                    </a:cubicBezTo>
                    <a:cubicBezTo>
                      <a:pt x="118309" y="145325"/>
                      <a:pt x="128266" y="151703"/>
                      <a:pt x="139156" y="156526"/>
                    </a:cubicBezTo>
                    <a:cubicBezTo>
                      <a:pt x="150356" y="151859"/>
                      <a:pt x="160468" y="145169"/>
                      <a:pt x="171203" y="139413"/>
                    </a:cubicBezTo>
                    <a:cubicBezTo>
                      <a:pt x="186759" y="131012"/>
                      <a:pt x="202472" y="122767"/>
                      <a:pt x="217406" y="113278"/>
                    </a:cubicBezTo>
                    <a:cubicBezTo>
                      <a:pt x="235141" y="102077"/>
                      <a:pt x="253809" y="92898"/>
                      <a:pt x="271699" y="82009"/>
                    </a:cubicBezTo>
                    <a:cubicBezTo>
                      <a:pt x="273566" y="80764"/>
                      <a:pt x="275589" y="79364"/>
                      <a:pt x="277922" y="79519"/>
                    </a:cubicBezTo>
                    <a:cubicBezTo>
                      <a:pt x="277767" y="77808"/>
                      <a:pt x="276211" y="77653"/>
                      <a:pt x="275122" y="77186"/>
                    </a:cubicBezTo>
                    <a:cubicBezTo>
                      <a:pt x="249142" y="61940"/>
                      <a:pt x="222229" y="48250"/>
                      <a:pt x="196560" y="32382"/>
                    </a:cubicBezTo>
                    <a:cubicBezTo>
                      <a:pt x="179603" y="21804"/>
                      <a:pt x="161713" y="12781"/>
                      <a:pt x="144289" y="2825"/>
                    </a:cubicBezTo>
                    <a:cubicBezTo>
                      <a:pt x="140867" y="802"/>
                      <a:pt x="138067" y="491"/>
                      <a:pt x="134489" y="2669"/>
                    </a:cubicBezTo>
                    <a:cubicBezTo>
                      <a:pt x="113642" y="14803"/>
                      <a:pt x="92330" y="26004"/>
                      <a:pt x="71483" y="38605"/>
                    </a:cubicBezTo>
                    <a:cubicBezTo>
                      <a:pt x="49704" y="51828"/>
                      <a:pt x="27147" y="63652"/>
                      <a:pt x="5056" y="76097"/>
                    </a:cubicBezTo>
                    <a:cubicBezTo>
                      <a:pt x="3656" y="76875"/>
                      <a:pt x="1478" y="77030"/>
                      <a:pt x="1167" y="79364"/>
                    </a:cubicBezTo>
                    <a:cubicBezTo>
                      <a:pt x="8323" y="82320"/>
                      <a:pt x="14857" y="86209"/>
                      <a:pt x="21546" y="90098"/>
                    </a:cubicBezTo>
                    <a:cubicBezTo>
                      <a:pt x="25591" y="92432"/>
                      <a:pt x="29480" y="94765"/>
                      <a:pt x="33680" y="96787"/>
                    </a:cubicBezTo>
                    <a:cubicBezTo>
                      <a:pt x="40059" y="100210"/>
                      <a:pt x="46593" y="103788"/>
                      <a:pt x="52815" y="10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89">
                <a:extLst>
                  <a:ext uri="{FF2B5EF4-FFF2-40B4-BE49-F238E27FC236}">
                    <a16:creationId xmlns:a16="http://schemas.microsoft.com/office/drawing/2014/main" id="{5E9E21C1-1C06-514F-9019-9C25EA31A4A0}"/>
                  </a:ext>
                </a:extLst>
              </p:cNvPr>
              <p:cNvSpPr/>
              <p:nvPr/>
            </p:nvSpPr>
            <p:spPr>
              <a:xfrm>
                <a:off x="2924336" y="5843249"/>
                <a:ext cx="553919" cy="210423"/>
              </a:xfrm>
              <a:custGeom>
                <a:avLst/>
                <a:gdLst>
                  <a:gd name="connsiteX0" fmla="*/ 113331 w 278466"/>
                  <a:gd name="connsiteY0" fmla="*/ 91241 h 105786"/>
                  <a:gd name="connsiteX1" fmla="*/ 139467 w 278466"/>
                  <a:gd name="connsiteY1" fmla="*/ 105864 h 105786"/>
                  <a:gd name="connsiteX2" fmla="*/ 203716 w 278466"/>
                  <a:gd name="connsiteY2" fmla="*/ 69928 h 105786"/>
                  <a:gd name="connsiteX3" fmla="*/ 256454 w 278466"/>
                  <a:gd name="connsiteY3" fmla="*/ 40525 h 105786"/>
                  <a:gd name="connsiteX4" fmla="*/ 277767 w 278466"/>
                  <a:gd name="connsiteY4" fmla="*/ 27769 h 105786"/>
                  <a:gd name="connsiteX5" fmla="*/ 273877 w 278466"/>
                  <a:gd name="connsiteY5" fmla="*/ 24969 h 105786"/>
                  <a:gd name="connsiteX6" fmla="*/ 231407 w 278466"/>
                  <a:gd name="connsiteY6" fmla="*/ 1167 h 105786"/>
                  <a:gd name="connsiteX7" fmla="*/ 195316 w 278466"/>
                  <a:gd name="connsiteY7" fmla="*/ 20924 h 105786"/>
                  <a:gd name="connsiteX8" fmla="*/ 143511 w 278466"/>
                  <a:gd name="connsiteY8" fmla="*/ 50948 h 105786"/>
                  <a:gd name="connsiteX9" fmla="*/ 142578 w 278466"/>
                  <a:gd name="connsiteY9" fmla="*/ 51415 h 105786"/>
                  <a:gd name="connsiteX10" fmla="*/ 139467 w 278466"/>
                  <a:gd name="connsiteY10" fmla="*/ 52504 h 105786"/>
                  <a:gd name="connsiteX11" fmla="*/ 98552 w 278466"/>
                  <a:gd name="connsiteY11" fmla="*/ 29169 h 105786"/>
                  <a:gd name="connsiteX12" fmla="*/ 50482 w 278466"/>
                  <a:gd name="connsiteY12" fmla="*/ 2256 h 105786"/>
                  <a:gd name="connsiteX13" fmla="*/ 47682 w 278466"/>
                  <a:gd name="connsiteY13" fmla="*/ 1322 h 105786"/>
                  <a:gd name="connsiteX14" fmla="*/ 4123 w 278466"/>
                  <a:gd name="connsiteY14" fmla="*/ 25746 h 105786"/>
                  <a:gd name="connsiteX15" fmla="*/ 1167 w 278466"/>
                  <a:gd name="connsiteY15" fmla="*/ 28080 h 105786"/>
                  <a:gd name="connsiteX16" fmla="*/ 29947 w 278466"/>
                  <a:gd name="connsiteY16" fmla="*/ 45037 h 105786"/>
                  <a:gd name="connsiteX17" fmla="*/ 59194 w 278466"/>
                  <a:gd name="connsiteY17" fmla="*/ 61216 h 105786"/>
                  <a:gd name="connsiteX18" fmla="*/ 113331 w 278466"/>
                  <a:gd name="connsiteY18" fmla="*/ 91241 h 10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8466" h="105786">
                    <a:moveTo>
                      <a:pt x="113331" y="91241"/>
                    </a:moveTo>
                    <a:cubicBezTo>
                      <a:pt x="122043" y="96063"/>
                      <a:pt x="130755" y="101041"/>
                      <a:pt x="139467" y="105864"/>
                    </a:cubicBezTo>
                    <a:cubicBezTo>
                      <a:pt x="160935" y="93885"/>
                      <a:pt x="182248" y="81906"/>
                      <a:pt x="203716" y="69928"/>
                    </a:cubicBezTo>
                    <a:cubicBezTo>
                      <a:pt x="221295" y="60127"/>
                      <a:pt x="238875" y="50171"/>
                      <a:pt x="256454" y="40525"/>
                    </a:cubicBezTo>
                    <a:cubicBezTo>
                      <a:pt x="263766" y="36636"/>
                      <a:pt x="270455" y="31658"/>
                      <a:pt x="277767" y="27769"/>
                    </a:cubicBezTo>
                    <a:cubicBezTo>
                      <a:pt x="276833" y="26213"/>
                      <a:pt x="275122" y="25746"/>
                      <a:pt x="273877" y="24969"/>
                    </a:cubicBezTo>
                    <a:cubicBezTo>
                      <a:pt x="259721" y="17035"/>
                      <a:pt x="245564" y="9101"/>
                      <a:pt x="231407" y="1167"/>
                    </a:cubicBezTo>
                    <a:cubicBezTo>
                      <a:pt x="218962" y="7078"/>
                      <a:pt x="207294" y="14234"/>
                      <a:pt x="195316" y="20924"/>
                    </a:cubicBezTo>
                    <a:cubicBezTo>
                      <a:pt x="177892" y="30725"/>
                      <a:pt x="160780" y="40992"/>
                      <a:pt x="143511" y="50948"/>
                    </a:cubicBezTo>
                    <a:cubicBezTo>
                      <a:pt x="143200" y="51104"/>
                      <a:pt x="142889" y="51260"/>
                      <a:pt x="142578" y="51415"/>
                    </a:cubicBezTo>
                    <a:cubicBezTo>
                      <a:pt x="141645" y="51882"/>
                      <a:pt x="140556" y="52037"/>
                      <a:pt x="139467" y="52504"/>
                    </a:cubicBezTo>
                    <a:cubicBezTo>
                      <a:pt x="125621" y="45037"/>
                      <a:pt x="111931" y="37414"/>
                      <a:pt x="98552" y="29169"/>
                    </a:cubicBezTo>
                    <a:cubicBezTo>
                      <a:pt x="82996" y="19524"/>
                      <a:pt x="66661" y="11123"/>
                      <a:pt x="50482" y="2256"/>
                    </a:cubicBezTo>
                    <a:cubicBezTo>
                      <a:pt x="49704" y="1789"/>
                      <a:pt x="48615" y="1633"/>
                      <a:pt x="47682" y="1322"/>
                    </a:cubicBezTo>
                    <a:cubicBezTo>
                      <a:pt x="33214" y="9412"/>
                      <a:pt x="18590" y="17501"/>
                      <a:pt x="4123" y="25746"/>
                    </a:cubicBezTo>
                    <a:cubicBezTo>
                      <a:pt x="3034" y="26369"/>
                      <a:pt x="1633" y="26524"/>
                      <a:pt x="1167" y="28080"/>
                    </a:cubicBezTo>
                    <a:cubicBezTo>
                      <a:pt x="10656" y="33992"/>
                      <a:pt x="20302" y="39592"/>
                      <a:pt x="29947" y="45037"/>
                    </a:cubicBezTo>
                    <a:cubicBezTo>
                      <a:pt x="39592" y="50482"/>
                      <a:pt x="49393" y="55771"/>
                      <a:pt x="59194" y="61216"/>
                    </a:cubicBezTo>
                    <a:cubicBezTo>
                      <a:pt x="77395" y="71017"/>
                      <a:pt x="95285" y="81129"/>
                      <a:pt x="113331" y="91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0">
                <a:extLst>
                  <a:ext uri="{FF2B5EF4-FFF2-40B4-BE49-F238E27FC236}">
                    <a16:creationId xmlns:a16="http://schemas.microsoft.com/office/drawing/2014/main" id="{C4B28782-5371-6C4C-ADD0-C556A7EA4CE2}"/>
                  </a:ext>
                </a:extLst>
              </p:cNvPr>
              <p:cNvSpPr/>
              <p:nvPr/>
            </p:nvSpPr>
            <p:spPr>
              <a:xfrm>
                <a:off x="3199749" y="5896164"/>
                <a:ext cx="278506" cy="256840"/>
              </a:xfrm>
              <a:custGeom>
                <a:avLst/>
                <a:gdLst>
                  <a:gd name="connsiteX0" fmla="*/ 139933 w 140011"/>
                  <a:gd name="connsiteY0" fmla="*/ 26680 h 129121"/>
                  <a:gd name="connsiteX1" fmla="*/ 139467 w 140011"/>
                  <a:gd name="connsiteY1" fmla="*/ 1167 h 129121"/>
                  <a:gd name="connsiteX2" fmla="*/ 118154 w 140011"/>
                  <a:gd name="connsiteY2" fmla="*/ 13923 h 129121"/>
                  <a:gd name="connsiteX3" fmla="*/ 65416 w 140011"/>
                  <a:gd name="connsiteY3" fmla="*/ 43326 h 129121"/>
                  <a:gd name="connsiteX4" fmla="*/ 1167 w 140011"/>
                  <a:gd name="connsiteY4" fmla="*/ 79262 h 129121"/>
                  <a:gd name="connsiteX5" fmla="*/ 1167 w 140011"/>
                  <a:gd name="connsiteY5" fmla="*/ 129044 h 129121"/>
                  <a:gd name="connsiteX6" fmla="*/ 5989 w 140011"/>
                  <a:gd name="connsiteY6" fmla="*/ 127021 h 129121"/>
                  <a:gd name="connsiteX7" fmla="*/ 96374 w 140011"/>
                  <a:gd name="connsiteY7" fmla="*/ 75684 h 129121"/>
                  <a:gd name="connsiteX8" fmla="*/ 136666 w 140011"/>
                  <a:gd name="connsiteY8" fmla="*/ 53126 h 129121"/>
                  <a:gd name="connsiteX9" fmla="*/ 140245 w 140011"/>
                  <a:gd name="connsiteY9" fmla="*/ 47059 h 129121"/>
                  <a:gd name="connsiteX10" fmla="*/ 139933 w 140011"/>
                  <a:gd name="connsiteY10" fmla="*/ 26680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39933" y="26680"/>
                    </a:moveTo>
                    <a:cubicBezTo>
                      <a:pt x="139778" y="18124"/>
                      <a:pt x="140711" y="9723"/>
                      <a:pt x="139467" y="1167"/>
                    </a:cubicBezTo>
                    <a:cubicBezTo>
                      <a:pt x="132155" y="5056"/>
                      <a:pt x="125466" y="10034"/>
                      <a:pt x="118154" y="13923"/>
                    </a:cubicBezTo>
                    <a:cubicBezTo>
                      <a:pt x="100419" y="23569"/>
                      <a:pt x="82996" y="33525"/>
                      <a:pt x="65416" y="43326"/>
                    </a:cubicBezTo>
                    <a:cubicBezTo>
                      <a:pt x="43948" y="55304"/>
                      <a:pt x="22635" y="67283"/>
                      <a:pt x="1167" y="79262"/>
                    </a:cubicBezTo>
                    <a:cubicBezTo>
                      <a:pt x="1167" y="95908"/>
                      <a:pt x="1167" y="112398"/>
                      <a:pt x="1167" y="129044"/>
                    </a:cubicBezTo>
                    <a:cubicBezTo>
                      <a:pt x="3189" y="129199"/>
                      <a:pt x="4434" y="127799"/>
                      <a:pt x="5989" y="127021"/>
                    </a:cubicBezTo>
                    <a:cubicBezTo>
                      <a:pt x="36014" y="109753"/>
                      <a:pt x="66816" y="93885"/>
                      <a:pt x="96374" y="75684"/>
                    </a:cubicBezTo>
                    <a:cubicBezTo>
                      <a:pt x="109442" y="67594"/>
                      <a:pt x="123132" y="60438"/>
                      <a:pt x="136666" y="53126"/>
                    </a:cubicBezTo>
                    <a:cubicBezTo>
                      <a:pt x="139311" y="51726"/>
                      <a:pt x="140400" y="50015"/>
                      <a:pt x="140245" y="47059"/>
                    </a:cubicBezTo>
                    <a:cubicBezTo>
                      <a:pt x="139933" y="40059"/>
                      <a:pt x="140089" y="33369"/>
                      <a:pt x="139933" y="2668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91">
                <a:extLst>
                  <a:ext uri="{FF2B5EF4-FFF2-40B4-BE49-F238E27FC236}">
                    <a16:creationId xmlns:a16="http://schemas.microsoft.com/office/drawing/2014/main" id="{440B9C7A-ABDF-9441-AA4B-0A50A6155118}"/>
                  </a:ext>
                </a:extLst>
              </p:cNvPr>
              <p:cNvSpPr/>
              <p:nvPr/>
            </p:nvSpPr>
            <p:spPr>
              <a:xfrm>
                <a:off x="3199131" y="5691930"/>
                <a:ext cx="278506" cy="256840"/>
              </a:xfrm>
              <a:custGeom>
                <a:avLst/>
                <a:gdLst>
                  <a:gd name="connsiteX0" fmla="*/ 79417 w 140011"/>
                  <a:gd name="connsiteY0" fmla="*/ 35081 h 129121"/>
                  <a:gd name="connsiteX1" fmla="*/ 33214 w 140011"/>
                  <a:gd name="connsiteY1" fmla="*/ 61216 h 129121"/>
                  <a:gd name="connsiteX2" fmla="*/ 1167 w 140011"/>
                  <a:gd name="connsiteY2" fmla="*/ 78328 h 129121"/>
                  <a:gd name="connsiteX3" fmla="*/ 1167 w 140011"/>
                  <a:gd name="connsiteY3" fmla="*/ 128577 h 129121"/>
                  <a:gd name="connsiteX4" fmla="*/ 4278 w 140011"/>
                  <a:gd name="connsiteY4" fmla="*/ 127488 h 129121"/>
                  <a:gd name="connsiteX5" fmla="*/ 5212 w 140011"/>
                  <a:gd name="connsiteY5" fmla="*/ 127021 h 129121"/>
                  <a:gd name="connsiteX6" fmla="*/ 57016 w 140011"/>
                  <a:gd name="connsiteY6" fmla="*/ 96997 h 129121"/>
                  <a:gd name="connsiteX7" fmla="*/ 93107 w 140011"/>
                  <a:gd name="connsiteY7" fmla="*/ 77239 h 129121"/>
                  <a:gd name="connsiteX8" fmla="*/ 95752 w 140011"/>
                  <a:gd name="connsiteY8" fmla="*/ 75373 h 129121"/>
                  <a:gd name="connsiteX9" fmla="*/ 136355 w 140011"/>
                  <a:gd name="connsiteY9" fmla="*/ 52504 h 129121"/>
                  <a:gd name="connsiteX10" fmla="*/ 140089 w 140011"/>
                  <a:gd name="connsiteY10" fmla="*/ 47993 h 129121"/>
                  <a:gd name="connsiteX11" fmla="*/ 139778 w 140011"/>
                  <a:gd name="connsiteY11" fmla="*/ 1167 h 129121"/>
                  <a:gd name="connsiteX12" fmla="*/ 133555 w 140011"/>
                  <a:gd name="connsiteY12" fmla="*/ 3656 h 129121"/>
                  <a:gd name="connsiteX13" fmla="*/ 79417 w 140011"/>
                  <a:gd name="connsiteY13" fmla="*/ 35081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79417" y="35081"/>
                    </a:moveTo>
                    <a:cubicBezTo>
                      <a:pt x="64483" y="44570"/>
                      <a:pt x="48771" y="52815"/>
                      <a:pt x="33214" y="61216"/>
                    </a:cubicBezTo>
                    <a:cubicBezTo>
                      <a:pt x="22635" y="66972"/>
                      <a:pt x="12368" y="73661"/>
                      <a:pt x="1167" y="78328"/>
                    </a:cubicBezTo>
                    <a:cubicBezTo>
                      <a:pt x="1167" y="95130"/>
                      <a:pt x="1167" y="111775"/>
                      <a:pt x="1167" y="128577"/>
                    </a:cubicBezTo>
                    <a:cubicBezTo>
                      <a:pt x="2256" y="128266"/>
                      <a:pt x="3345" y="127955"/>
                      <a:pt x="4278" y="127488"/>
                    </a:cubicBezTo>
                    <a:cubicBezTo>
                      <a:pt x="4589" y="127332"/>
                      <a:pt x="4900" y="127177"/>
                      <a:pt x="5212" y="127021"/>
                    </a:cubicBezTo>
                    <a:cubicBezTo>
                      <a:pt x="22480" y="117065"/>
                      <a:pt x="39592" y="106797"/>
                      <a:pt x="57016" y="96997"/>
                    </a:cubicBezTo>
                    <a:cubicBezTo>
                      <a:pt x="68994" y="90307"/>
                      <a:pt x="80662" y="82995"/>
                      <a:pt x="93107" y="77239"/>
                    </a:cubicBezTo>
                    <a:cubicBezTo>
                      <a:pt x="94041" y="76617"/>
                      <a:pt x="94819" y="75839"/>
                      <a:pt x="95752" y="75373"/>
                    </a:cubicBezTo>
                    <a:cubicBezTo>
                      <a:pt x="109287" y="67750"/>
                      <a:pt x="122821" y="60127"/>
                      <a:pt x="136355" y="52504"/>
                    </a:cubicBezTo>
                    <a:cubicBezTo>
                      <a:pt x="138222" y="51571"/>
                      <a:pt x="140089" y="50948"/>
                      <a:pt x="140089" y="47993"/>
                    </a:cubicBezTo>
                    <a:cubicBezTo>
                      <a:pt x="139933" y="32436"/>
                      <a:pt x="139933" y="16879"/>
                      <a:pt x="139778" y="1167"/>
                    </a:cubicBezTo>
                    <a:cubicBezTo>
                      <a:pt x="137289" y="1167"/>
                      <a:pt x="135422" y="2567"/>
                      <a:pt x="133555" y="3656"/>
                    </a:cubicBezTo>
                    <a:cubicBezTo>
                      <a:pt x="115976" y="14546"/>
                      <a:pt x="97152" y="23880"/>
                      <a:pt x="79417" y="35081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94">
                <a:extLst>
                  <a:ext uri="{FF2B5EF4-FFF2-40B4-BE49-F238E27FC236}">
                    <a16:creationId xmlns:a16="http://schemas.microsoft.com/office/drawing/2014/main" id="{E28F0440-958E-FD40-9990-C7C183CDE3F4}"/>
                  </a:ext>
                </a:extLst>
              </p:cNvPr>
              <p:cNvSpPr/>
              <p:nvPr/>
            </p:nvSpPr>
            <p:spPr>
              <a:xfrm>
                <a:off x="2924028" y="5896164"/>
                <a:ext cx="278506" cy="256840"/>
              </a:xfrm>
              <a:custGeom>
                <a:avLst/>
                <a:gdLst>
                  <a:gd name="connsiteX0" fmla="*/ 113487 w 140011"/>
                  <a:gd name="connsiteY0" fmla="*/ 64638 h 129121"/>
                  <a:gd name="connsiteX1" fmla="*/ 59505 w 140011"/>
                  <a:gd name="connsiteY1" fmla="*/ 34303 h 129121"/>
                  <a:gd name="connsiteX2" fmla="*/ 30258 w 140011"/>
                  <a:gd name="connsiteY2" fmla="*/ 18124 h 129121"/>
                  <a:gd name="connsiteX3" fmla="*/ 1478 w 140011"/>
                  <a:gd name="connsiteY3" fmla="*/ 1167 h 129121"/>
                  <a:gd name="connsiteX4" fmla="*/ 1167 w 140011"/>
                  <a:gd name="connsiteY4" fmla="*/ 47993 h 129121"/>
                  <a:gd name="connsiteX5" fmla="*/ 4123 w 140011"/>
                  <a:gd name="connsiteY5" fmla="*/ 52504 h 129121"/>
                  <a:gd name="connsiteX6" fmla="*/ 56082 w 140011"/>
                  <a:gd name="connsiteY6" fmla="*/ 82218 h 129121"/>
                  <a:gd name="connsiteX7" fmla="*/ 117843 w 140011"/>
                  <a:gd name="connsiteY7" fmla="*/ 117065 h 129121"/>
                  <a:gd name="connsiteX8" fmla="*/ 139467 w 140011"/>
                  <a:gd name="connsiteY8" fmla="*/ 128888 h 129121"/>
                  <a:gd name="connsiteX9" fmla="*/ 139467 w 140011"/>
                  <a:gd name="connsiteY9" fmla="*/ 79106 h 129121"/>
                  <a:gd name="connsiteX10" fmla="*/ 113487 w 140011"/>
                  <a:gd name="connsiteY10" fmla="*/ 64638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13487" y="64638"/>
                    </a:moveTo>
                    <a:cubicBezTo>
                      <a:pt x="95441" y="54527"/>
                      <a:pt x="77551" y="44415"/>
                      <a:pt x="59505" y="34303"/>
                    </a:cubicBezTo>
                    <a:cubicBezTo>
                      <a:pt x="49860" y="28858"/>
                      <a:pt x="40059" y="23569"/>
                      <a:pt x="30258" y="18124"/>
                    </a:cubicBezTo>
                    <a:cubicBezTo>
                      <a:pt x="20613" y="12679"/>
                      <a:pt x="10968" y="7078"/>
                      <a:pt x="1478" y="1167"/>
                    </a:cubicBezTo>
                    <a:cubicBezTo>
                      <a:pt x="1478" y="16724"/>
                      <a:pt x="1478" y="32436"/>
                      <a:pt x="1167" y="47993"/>
                    </a:cubicBezTo>
                    <a:cubicBezTo>
                      <a:pt x="1167" y="50482"/>
                      <a:pt x="2256" y="51415"/>
                      <a:pt x="4123" y="52504"/>
                    </a:cubicBezTo>
                    <a:cubicBezTo>
                      <a:pt x="21391" y="62616"/>
                      <a:pt x="38970" y="71795"/>
                      <a:pt x="56082" y="82218"/>
                    </a:cubicBezTo>
                    <a:cubicBezTo>
                      <a:pt x="76306" y="94507"/>
                      <a:pt x="97308" y="105553"/>
                      <a:pt x="117843" y="117065"/>
                    </a:cubicBezTo>
                    <a:cubicBezTo>
                      <a:pt x="124999" y="121110"/>
                      <a:pt x="132311" y="124843"/>
                      <a:pt x="139467" y="128888"/>
                    </a:cubicBezTo>
                    <a:cubicBezTo>
                      <a:pt x="139467" y="112242"/>
                      <a:pt x="139467" y="95752"/>
                      <a:pt x="139467" y="79106"/>
                    </a:cubicBezTo>
                    <a:cubicBezTo>
                      <a:pt x="130910" y="74439"/>
                      <a:pt x="122199" y="69617"/>
                      <a:pt x="113487" y="6463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98">
                <a:extLst>
                  <a:ext uri="{FF2B5EF4-FFF2-40B4-BE49-F238E27FC236}">
                    <a16:creationId xmlns:a16="http://schemas.microsoft.com/office/drawing/2014/main" id="{9DE6B3F7-B63C-3B4B-B5D2-C318341906A8}"/>
                  </a:ext>
                </a:extLst>
              </p:cNvPr>
              <p:cNvSpPr/>
              <p:nvPr/>
            </p:nvSpPr>
            <p:spPr>
              <a:xfrm>
                <a:off x="2924028" y="5692240"/>
                <a:ext cx="278506" cy="256840"/>
              </a:xfrm>
              <a:custGeom>
                <a:avLst/>
                <a:gdLst>
                  <a:gd name="connsiteX0" fmla="*/ 98708 w 140011"/>
                  <a:gd name="connsiteY0" fmla="*/ 105086 h 129121"/>
                  <a:gd name="connsiteX1" fmla="*/ 139622 w 140011"/>
                  <a:gd name="connsiteY1" fmla="*/ 128421 h 129121"/>
                  <a:gd name="connsiteX2" fmla="*/ 139622 w 140011"/>
                  <a:gd name="connsiteY2" fmla="*/ 78173 h 129121"/>
                  <a:gd name="connsiteX3" fmla="*/ 108509 w 140011"/>
                  <a:gd name="connsiteY3" fmla="*/ 61216 h 129121"/>
                  <a:gd name="connsiteX4" fmla="*/ 53126 w 140011"/>
                  <a:gd name="connsiteY4" fmla="*/ 29480 h 129121"/>
                  <a:gd name="connsiteX5" fmla="*/ 33836 w 140011"/>
                  <a:gd name="connsiteY5" fmla="*/ 18590 h 129121"/>
                  <a:gd name="connsiteX6" fmla="*/ 21702 w 140011"/>
                  <a:gd name="connsiteY6" fmla="*/ 11901 h 129121"/>
                  <a:gd name="connsiteX7" fmla="*/ 1322 w 140011"/>
                  <a:gd name="connsiteY7" fmla="*/ 1167 h 129121"/>
                  <a:gd name="connsiteX8" fmla="*/ 1167 w 140011"/>
                  <a:gd name="connsiteY8" fmla="*/ 46593 h 129121"/>
                  <a:gd name="connsiteX9" fmla="*/ 4900 w 140011"/>
                  <a:gd name="connsiteY9" fmla="*/ 52660 h 129121"/>
                  <a:gd name="connsiteX10" fmla="*/ 36325 w 140011"/>
                  <a:gd name="connsiteY10" fmla="*/ 70239 h 129121"/>
                  <a:gd name="connsiteX11" fmla="*/ 47993 w 140011"/>
                  <a:gd name="connsiteY11" fmla="*/ 77395 h 129121"/>
                  <a:gd name="connsiteX12" fmla="*/ 50793 w 140011"/>
                  <a:gd name="connsiteY12" fmla="*/ 78328 h 129121"/>
                  <a:gd name="connsiteX13" fmla="*/ 98708 w 140011"/>
                  <a:gd name="connsiteY13" fmla="*/ 105086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98708" y="105086"/>
                    </a:moveTo>
                    <a:cubicBezTo>
                      <a:pt x="112087" y="113331"/>
                      <a:pt x="125777" y="120954"/>
                      <a:pt x="139622" y="128421"/>
                    </a:cubicBezTo>
                    <a:cubicBezTo>
                      <a:pt x="139622" y="111620"/>
                      <a:pt x="139622" y="94974"/>
                      <a:pt x="139622" y="78173"/>
                    </a:cubicBezTo>
                    <a:cubicBezTo>
                      <a:pt x="128888" y="73350"/>
                      <a:pt x="118776" y="66972"/>
                      <a:pt x="108509" y="61216"/>
                    </a:cubicBezTo>
                    <a:cubicBezTo>
                      <a:pt x="89996" y="50793"/>
                      <a:pt x="71017" y="40992"/>
                      <a:pt x="53126" y="29480"/>
                    </a:cubicBezTo>
                    <a:cubicBezTo>
                      <a:pt x="46904" y="25435"/>
                      <a:pt x="40525" y="21857"/>
                      <a:pt x="33836" y="18590"/>
                    </a:cubicBezTo>
                    <a:cubicBezTo>
                      <a:pt x="29791" y="16412"/>
                      <a:pt x="25747" y="14234"/>
                      <a:pt x="21702" y="11901"/>
                    </a:cubicBezTo>
                    <a:cubicBezTo>
                      <a:pt x="15012" y="8012"/>
                      <a:pt x="8478" y="4123"/>
                      <a:pt x="1322" y="1167"/>
                    </a:cubicBezTo>
                    <a:cubicBezTo>
                      <a:pt x="1322" y="16257"/>
                      <a:pt x="1322" y="31502"/>
                      <a:pt x="1167" y="46593"/>
                    </a:cubicBezTo>
                    <a:cubicBezTo>
                      <a:pt x="1167" y="49704"/>
                      <a:pt x="2256" y="51260"/>
                      <a:pt x="4900" y="52660"/>
                    </a:cubicBezTo>
                    <a:cubicBezTo>
                      <a:pt x="15479" y="58416"/>
                      <a:pt x="25902" y="64327"/>
                      <a:pt x="36325" y="70239"/>
                    </a:cubicBezTo>
                    <a:cubicBezTo>
                      <a:pt x="40214" y="72417"/>
                      <a:pt x="44570" y="74128"/>
                      <a:pt x="47993" y="77395"/>
                    </a:cubicBezTo>
                    <a:cubicBezTo>
                      <a:pt x="48926" y="77706"/>
                      <a:pt x="49860" y="77862"/>
                      <a:pt x="50793" y="78328"/>
                    </a:cubicBezTo>
                    <a:cubicBezTo>
                      <a:pt x="66816" y="87040"/>
                      <a:pt x="83151" y="95441"/>
                      <a:pt x="98708" y="105086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7CB6549-C183-D64D-8C74-E6F95C7E1134}"/>
              </a:ext>
            </a:extLst>
          </p:cNvPr>
          <p:cNvCxnSpPr>
            <a:cxnSpLocks/>
          </p:cNvCxnSpPr>
          <p:nvPr/>
        </p:nvCxnSpPr>
        <p:spPr>
          <a:xfrm flipV="1">
            <a:off x="2026061" y="3811436"/>
            <a:ext cx="0" cy="992972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7F12026-624F-684E-AC8A-A802C4A3D791}"/>
              </a:ext>
            </a:extLst>
          </p:cNvPr>
          <p:cNvGrpSpPr/>
          <p:nvPr/>
        </p:nvGrpSpPr>
        <p:grpSpPr>
          <a:xfrm>
            <a:off x="4955326" y="2322528"/>
            <a:ext cx="763539" cy="2190774"/>
            <a:chOff x="4955326" y="1796609"/>
            <a:chExt cx="763539" cy="219077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FC0168D-6B02-9E41-8253-9997F1A48B6F}"/>
                </a:ext>
              </a:extLst>
            </p:cNvPr>
            <p:cNvCxnSpPr>
              <a:cxnSpLocks/>
            </p:cNvCxnSpPr>
            <p:nvPr/>
          </p:nvCxnSpPr>
          <p:spPr>
            <a:xfrm>
              <a:off x="5337096" y="2714118"/>
              <a:ext cx="0" cy="488671"/>
            </a:xfrm>
            <a:prstGeom prst="straightConnector1">
              <a:avLst/>
            </a:prstGeom>
            <a:ln w="41275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D0E9C8-1542-C84C-AF54-0580738E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5326" y="1796609"/>
              <a:ext cx="763539" cy="73594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E67CA27-C81C-904B-B13A-091B2E64B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582" y="3384357"/>
              <a:ext cx="603026" cy="603026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F99681B-AD27-D44E-BCDC-11F34564B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50" b="93750" l="3049" r="90854">
                        <a14:foregroundMark x1="12195" y1="44375" x2="12195" y2="44375"/>
                        <a14:foregroundMark x1="85976" y1="60000" x2="85976" y2="60000"/>
                        <a14:foregroundMark x1="91463" y1="57500" x2="91463" y2="57500"/>
                        <a14:foregroundMark x1="53659" y1="93750" x2="53659" y2="93750"/>
                        <a14:foregroundMark x1="38415" y1="9375" x2="38415" y2="9375"/>
                        <a14:foregroundMark x1="39634" y1="6250" x2="39634" y2="6250"/>
                        <a14:backgroundMark x1="1829" y1="43125" x2="1829" y2="43125"/>
                        <a14:backgroundMark x1="1829" y1="42500" x2="1829" y2="42500"/>
                        <a14:backgroundMark x1="1829" y1="41875" x2="1829" y2="4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9591" y="3068828"/>
            <a:ext cx="755741" cy="73730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6EFDF8-331C-7A43-9282-D8C8A8F85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2500" l="6098" r="88415">
                        <a14:foregroundMark x1="31098" y1="11250" x2="31098" y2="11250"/>
                        <a14:foregroundMark x1="6707" y1="28750" x2="6707" y2="28750"/>
                        <a14:foregroundMark x1="29878" y1="9375" x2="29878" y2="9375"/>
                        <a14:foregroundMark x1="87805" y1="67500" x2="87805" y2="67500"/>
                        <a14:foregroundMark x1="30488" y1="92500" x2="30488" y2="92500"/>
                        <a14:foregroundMark x1="88415" y1="75000" x2="88415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6126" y="3077022"/>
            <a:ext cx="755741" cy="7373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26F104-0664-1947-B359-14FC7E4C83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7500" l="3750" r="96875">
                        <a14:foregroundMark x1="16875" y1="30000" x2="16875" y2="30000"/>
                        <a14:foregroundMark x1="8125" y1="34375" x2="8125" y2="34375"/>
                        <a14:foregroundMark x1="3750" y1="45625" x2="3750" y2="45625"/>
                        <a14:foregroundMark x1="65000" y1="71875" x2="65000" y2="71875"/>
                        <a14:foregroundMark x1="93125" y1="58125" x2="93125" y2="58125"/>
                        <a14:foregroundMark x1="94375" y1="45000" x2="94375" y2="45000"/>
                        <a14:foregroundMark x1="88125" y1="34375" x2="88125" y2="34375"/>
                        <a14:foregroundMark x1="96875" y1="53750" x2="96875" y2="53750"/>
                        <a14:foregroundMark x1="53125" y1="50000" x2="53125" y2="50000"/>
                        <a14:foregroundMark x1="41250" y1="51250" x2="41250" y2="51250"/>
                        <a14:foregroundMark x1="48125" y1="97500" x2="48125" y2="97500"/>
                        <a14:backgroundMark x1="21250" y1="40000" x2="21250" y2="40000"/>
                        <a14:backgroundMark x1="15000" y1="41875" x2="15000" y2="41875"/>
                        <a14:backgroundMark x1="15000" y1="41875" x2="15000" y2="41875"/>
                        <a14:backgroundMark x1="15000" y1="41875" x2="15000" y2="41875"/>
                        <a14:backgroundMark x1="15000" y1="41875" x2="15000" y2="41875"/>
                        <a14:backgroundMark x1="12500" y1="11250" x2="12500" y2="11250"/>
                        <a14:backgroundMark x1="12500" y1="11250" x2="12500" y2="11250"/>
                        <a14:backgroundMark x1="12500" y1="11250" x2="12500" y2="11250"/>
                        <a14:backgroundMark x1="12500" y1="11250" x2="12500" y2="11250"/>
                        <a14:backgroundMark x1="5000" y1="8750" x2="7500" y2="17500"/>
                        <a14:backgroundMark x1="71875" y1="2500" x2="91250" y2="8750"/>
                        <a14:backgroundMark x1="83750" y1="81250" x2="85000" y2="91875"/>
                        <a14:backgroundMark x1="15000" y1="81250" x2="16250" y2="8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8605" y="3080158"/>
            <a:ext cx="737308" cy="737308"/>
          </a:xfrm>
          <a:prstGeom prst="rect">
            <a:avLst/>
          </a:prstGeom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1D7D2-DF41-4457-B91F-988E6C87342F}"/>
              </a:ext>
            </a:extLst>
          </p:cNvPr>
          <p:cNvSpPr/>
          <p:nvPr/>
        </p:nvSpPr>
        <p:spPr bwMode="auto">
          <a:xfrm>
            <a:off x="1929974" y="3327519"/>
            <a:ext cx="182880" cy="236314"/>
          </a:xfrm>
          <a:prstGeom prst="chevron">
            <a:avLst>
              <a:gd name="adj" fmla="val 84091"/>
            </a:avLst>
          </a:prstGeom>
          <a:solidFill>
            <a:srgbClr val="7C7C7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103977F4-5B1B-4C11-873D-23CB3E7EAFDD}"/>
              </a:ext>
            </a:extLst>
          </p:cNvPr>
          <p:cNvSpPr/>
          <p:nvPr/>
        </p:nvSpPr>
        <p:spPr bwMode="auto">
          <a:xfrm>
            <a:off x="4310955" y="3327519"/>
            <a:ext cx="182880" cy="236314"/>
          </a:xfrm>
          <a:prstGeom prst="chevron">
            <a:avLst>
              <a:gd name="adj" fmla="val 84091"/>
            </a:avLst>
          </a:prstGeom>
          <a:solidFill>
            <a:srgbClr val="7C7C7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7BC1B789-4A84-4DE4-9235-E5B803E43AE5}"/>
              </a:ext>
            </a:extLst>
          </p:cNvPr>
          <p:cNvSpPr/>
          <p:nvPr/>
        </p:nvSpPr>
        <p:spPr bwMode="auto">
          <a:xfrm>
            <a:off x="6249159" y="3327519"/>
            <a:ext cx="182880" cy="236314"/>
          </a:xfrm>
          <a:prstGeom prst="chevron">
            <a:avLst>
              <a:gd name="adj" fmla="val 84091"/>
            </a:avLst>
          </a:prstGeom>
          <a:solidFill>
            <a:srgbClr val="7C7C7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511F3071-B6F4-4465-A674-E26A412E29E9}"/>
              </a:ext>
            </a:extLst>
          </p:cNvPr>
          <p:cNvSpPr/>
          <p:nvPr/>
        </p:nvSpPr>
        <p:spPr bwMode="auto">
          <a:xfrm>
            <a:off x="8091317" y="3326850"/>
            <a:ext cx="182880" cy="236314"/>
          </a:xfrm>
          <a:prstGeom prst="chevron">
            <a:avLst>
              <a:gd name="adj" fmla="val 84091"/>
            </a:avLst>
          </a:prstGeom>
          <a:solidFill>
            <a:srgbClr val="7C7C7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707C3413-8B06-4E2D-8C64-FF2C31333563}"/>
              </a:ext>
            </a:extLst>
          </p:cNvPr>
          <p:cNvSpPr/>
          <p:nvPr/>
        </p:nvSpPr>
        <p:spPr bwMode="auto">
          <a:xfrm>
            <a:off x="9993796" y="3326850"/>
            <a:ext cx="182880" cy="236314"/>
          </a:xfrm>
          <a:prstGeom prst="chevron">
            <a:avLst>
              <a:gd name="adj" fmla="val 84091"/>
            </a:avLst>
          </a:prstGeom>
          <a:solidFill>
            <a:srgbClr val="7C7C7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4D9DA6-E365-4A16-BC2F-E6808B1E27E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Machine Learning Services Overview</a:t>
            </a:r>
          </a:p>
        </p:txBody>
      </p:sp>
    </p:spTree>
    <p:extLst>
      <p:ext uri="{BB962C8B-B14F-4D97-AF65-F5344CB8AC3E}">
        <p14:creationId xmlns:p14="http://schemas.microsoft.com/office/powerpoint/2010/main" val="19215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C0D3E52-41F2-1046-8180-0F4FE4AA7A39}"/>
              </a:ext>
            </a:extLst>
          </p:cNvPr>
          <p:cNvSpPr txBox="1"/>
          <p:nvPr/>
        </p:nvSpPr>
        <p:spPr>
          <a:xfrm>
            <a:off x="1228967" y="6225275"/>
            <a:ext cx="14399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My Computer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BFDFFB8-D64A-074D-9C5A-07B2A90C7ACC}"/>
              </a:ext>
            </a:extLst>
          </p:cNvPr>
          <p:cNvGrpSpPr/>
          <p:nvPr/>
        </p:nvGrpSpPr>
        <p:grpSpPr>
          <a:xfrm>
            <a:off x="5045166" y="1232778"/>
            <a:ext cx="2607146" cy="352396"/>
            <a:chOff x="4685553" y="961340"/>
            <a:chExt cx="2607146" cy="352396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ECF3AA3-AB21-2A4E-8C10-01696D2AB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5553" y="1296185"/>
              <a:ext cx="2607146" cy="17551"/>
            </a:xfrm>
            <a:prstGeom prst="straightConnector1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BCCD8AF-4177-4347-B3B1-AA6478862A6A}"/>
                </a:ext>
              </a:extLst>
            </p:cNvPr>
            <p:cNvSpPr txBox="1"/>
            <p:nvPr/>
          </p:nvSpPr>
          <p:spPr>
            <a:xfrm>
              <a:off x="5155595" y="961340"/>
              <a:ext cx="207710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2. Create docker image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4B4FAC4-F2C2-4E49-99A1-FA373BD11F55}"/>
              </a:ext>
            </a:extLst>
          </p:cNvPr>
          <p:cNvGrpSpPr/>
          <p:nvPr/>
        </p:nvGrpSpPr>
        <p:grpSpPr>
          <a:xfrm>
            <a:off x="3733804" y="1117349"/>
            <a:ext cx="1199880" cy="1059727"/>
            <a:chOff x="3282531" y="916564"/>
            <a:chExt cx="1199880" cy="1059727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F272C94-3B33-004F-B992-B6F07E85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16711" y="916564"/>
              <a:ext cx="731520" cy="73152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DFFBA51-DDB4-C446-8DDD-CA7D00BD282B}"/>
                </a:ext>
              </a:extLst>
            </p:cNvPr>
            <p:cNvSpPr txBox="1"/>
            <p:nvPr/>
          </p:nvSpPr>
          <p:spPr>
            <a:xfrm>
              <a:off x="3282531" y="1668514"/>
              <a:ext cx="119988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Experiment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E677D52-ECCE-6949-8BB5-24522E214EAC}"/>
              </a:ext>
            </a:extLst>
          </p:cNvPr>
          <p:cNvGrpSpPr/>
          <p:nvPr/>
        </p:nvGrpSpPr>
        <p:grpSpPr>
          <a:xfrm>
            <a:off x="7625805" y="1306404"/>
            <a:ext cx="1424301" cy="1012848"/>
            <a:chOff x="7043228" y="1034966"/>
            <a:chExt cx="1424301" cy="101284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591DDF7-34A7-2848-B9AF-8C5A006DD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63750" y="1034966"/>
              <a:ext cx="731519" cy="731519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542FC4E-F233-F749-81B5-9928E2FC680B}"/>
                </a:ext>
              </a:extLst>
            </p:cNvPr>
            <p:cNvSpPr txBox="1"/>
            <p:nvPr/>
          </p:nvSpPr>
          <p:spPr>
            <a:xfrm>
              <a:off x="7043228" y="1740037"/>
              <a:ext cx="142430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Docker Image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B989737-466C-7C43-A2B0-F92F758F58DD}"/>
              </a:ext>
            </a:extLst>
          </p:cNvPr>
          <p:cNvGrpSpPr/>
          <p:nvPr/>
        </p:nvGrpSpPr>
        <p:grpSpPr>
          <a:xfrm>
            <a:off x="7775952" y="4588919"/>
            <a:ext cx="1094659" cy="1083923"/>
            <a:chOff x="7305132" y="4104704"/>
            <a:chExt cx="1094659" cy="108392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46A229B-3948-4541-AE6A-2E5C758B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6702" y="4104704"/>
              <a:ext cx="731519" cy="731519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4C069C8-979A-5A48-A6F0-4A25A303A60D}"/>
                </a:ext>
              </a:extLst>
            </p:cNvPr>
            <p:cNvSpPr txBox="1"/>
            <p:nvPr/>
          </p:nvSpPr>
          <p:spPr>
            <a:xfrm>
              <a:off x="7305132" y="4880850"/>
              <a:ext cx="109465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Store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840D8B5-3EBE-4E40-9D39-211486837E7B}"/>
              </a:ext>
            </a:extLst>
          </p:cNvPr>
          <p:cNvGrpSpPr/>
          <p:nvPr/>
        </p:nvGrpSpPr>
        <p:grpSpPr>
          <a:xfrm>
            <a:off x="1409663" y="5140127"/>
            <a:ext cx="1058966" cy="849001"/>
            <a:chOff x="3068534" y="4513589"/>
            <a:chExt cx="1573878" cy="1050213"/>
          </a:xfrm>
        </p:grpSpPr>
        <p:sp>
          <p:nvSpPr>
            <p:cNvPr id="125" name="Laptop_E770" title="Icon of a laptop">
              <a:extLst>
                <a:ext uri="{FF2B5EF4-FFF2-40B4-BE49-F238E27FC236}">
                  <a16:creationId xmlns:a16="http://schemas.microsoft.com/office/drawing/2014/main" id="{4AB8731F-F6F3-AA45-B724-3DA97997BF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68534" y="4513589"/>
              <a:ext cx="1573878" cy="1050213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567A60-94AA-6448-A297-090A4C032A73}"/>
                </a:ext>
              </a:extLst>
            </p:cNvPr>
            <p:cNvCxnSpPr>
              <a:cxnSpLocks/>
            </p:cNvCxnSpPr>
            <p:nvPr/>
          </p:nvCxnSpPr>
          <p:spPr>
            <a:xfrm>
              <a:off x="3305175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3F3BDC-2386-5B49-95EB-26C968BDED37}"/>
                </a:ext>
              </a:extLst>
            </p:cNvPr>
            <p:cNvCxnSpPr>
              <a:cxnSpLocks/>
            </p:cNvCxnSpPr>
            <p:nvPr/>
          </p:nvCxnSpPr>
          <p:spPr>
            <a:xfrm>
              <a:off x="3538591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7EEA3A3-7AC3-5C42-BE45-C9C433A68688}"/>
                </a:ext>
              </a:extLst>
            </p:cNvPr>
            <p:cNvCxnSpPr>
              <a:cxnSpLocks/>
            </p:cNvCxnSpPr>
            <p:nvPr/>
          </p:nvCxnSpPr>
          <p:spPr>
            <a:xfrm>
              <a:off x="3772007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0E9BB95-16D1-C84F-ADA6-5673E5A9A260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23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BE3C234-D1E3-5745-9F4B-DB484842EA13}"/>
                </a:ext>
              </a:extLst>
            </p:cNvPr>
            <p:cNvCxnSpPr>
              <a:cxnSpLocks/>
            </p:cNvCxnSpPr>
            <p:nvPr/>
          </p:nvCxnSpPr>
          <p:spPr>
            <a:xfrm>
              <a:off x="4238840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F543AB7-863F-8247-A0AB-B13897E12342}"/>
                </a:ext>
              </a:extLst>
            </p:cNvPr>
            <p:cNvCxnSpPr>
              <a:cxnSpLocks/>
            </p:cNvCxnSpPr>
            <p:nvPr/>
          </p:nvCxnSpPr>
          <p:spPr>
            <a:xfrm>
              <a:off x="3228975" y="5445125"/>
              <a:ext cx="2286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771C602-4DA6-A244-A898-DF7AA9A7B0E2}"/>
                </a:ext>
              </a:extLst>
            </p:cNvPr>
            <p:cNvCxnSpPr>
              <a:cxnSpLocks/>
            </p:cNvCxnSpPr>
            <p:nvPr/>
          </p:nvCxnSpPr>
          <p:spPr>
            <a:xfrm>
              <a:off x="3606800" y="5445125"/>
              <a:ext cx="551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7CD28F-ECFE-1349-BE3B-5C9FB7448E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5775" y="5445125"/>
              <a:ext cx="20659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03AC071-58F4-1643-8CF8-CC7E2242A8E1}"/>
              </a:ext>
            </a:extLst>
          </p:cNvPr>
          <p:cNvGrpSpPr/>
          <p:nvPr/>
        </p:nvGrpSpPr>
        <p:grpSpPr>
          <a:xfrm>
            <a:off x="804041" y="1057211"/>
            <a:ext cx="2889311" cy="3846769"/>
            <a:chOff x="445091" y="760913"/>
            <a:chExt cx="2888648" cy="38716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4D800F-176C-9348-9565-DAFBF632D683}"/>
                </a:ext>
              </a:extLst>
            </p:cNvPr>
            <p:cNvSpPr txBox="1"/>
            <p:nvPr/>
          </p:nvSpPr>
          <p:spPr>
            <a:xfrm>
              <a:off x="445091" y="760913"/>
              <a:ext cx="2012910" cy="4956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1. Snapshot folder and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send to experiment</a:t>
              </a:r>
            </a:p>
          </p:txBody>
        </p: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id="{50E2230C-5A41-B04F-9258-2BACF4434AD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8029" y="2056834"/>
              <a:ext cx="3318807" cy="1832612"/>
            </a:xfrm>
            <a:prstGeom prst="bentConnector3">
              <a:avLst>
                <a:gd name="adj1" fmla="val 99987"/>
              </a:avLst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0269DC8-9671-DF44-A3F0-EF3C83236CCD}"/>
              </a:ext>
            </a:extLst>
          </p:cNvPr>
          <p:cNvGrpSpPr/>
          <p:nvPr/>
        </p:nvGrpSpPr>
        <p:grpSpPr>
          <a:xfrm>
            <a:off x="6940507" y="2425996"/>
            <a:ext cx="2953748" cy="1258768"/>
            <a:chOff x="6938048" y="2189469"/>
            <a:chExt cx="2953748" cy="125876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BB44D5F-0222-5D40-9A5F-2AE84AC02BA7}"/>
                </a:ext>
              </a:extLst>
            </p:cNvPr>
            <p:cNvSpPr txBox="1"/>
            <p:nvPr/>
          </p:nvSpPr>
          <p:spPr>
            <a:xfrm>
              <a:off x="8099474" y="2189469"/>
              <a:ext cx="179232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3. Deploy docker and snapshot to compute</a:t>
              </a:r>
            </a:p>
          </p:txBody>
        </p:sp>
        <p:cxnSp>
          <p:nvCxnSpPr>
            <p:cNvPr id="166" name="Elbow Connector 165">
              <a:extLst>
                <a:ext uri="{FF2B5EF4-FFF2-40B4-BE49-F238E27FC236}">
                  <a16:creationId xmlns:a16="http://schemas.microsoft.com/office/drawing/2014/main" id="{08408994-D038-634F-BF3F-841E4923707C}"/>
                </a:ext>
              </a:extLst>
            </p:cNvPr>
            <p:cNvCxnSpPr>
              <a:cxnSpLocks/>
              <a:stCxn id="123" idx="2"/>
            </p:cNvCxnSpPr>
            <p:nvPr/>
          </p:nvCxnSpPr>
          <p:spPr>
            <a:xfrm rot="5400000">
              <a:off x="7073510" y="2183790"/>
              <a:ext cx="1128985" cy="1399909"/>
            </a:xfrm>
            <a:prstGeom prst="bentConnector2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D4F66E3-6D31-8849-BC5E-717DA2B73484}"/>
              </a:ext>
            </a:extLst>
          </p:cNvPr>
          <p:cNvGrpSpPr/>
          <p:nvPr/>
        </p:nvGrpSpPr>
        <p:grpSpPr>
          <a:xfrm>
            <a:off x="5630728" y="3137363"/>
            <a:ext cx="1661352" cy="950746"/>
            <a:chOff x="5271115" y="2865925"/>
            <a:chExt cx="1661352" cy="950746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3CB5E1F-C34F-1F42-B67B-046C67AA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0560" y="2865925"/>
              <a:ext cx="602462" cy="602462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CE31450-75B0-7E44-8801-A022EB8EFE76}"/>
                </a:ext>
              </a:extLst>
            </p:cNvPr>
            <p:cNvSpPr txBox="1"/>
            <p:nvPr/>
          </p:nvSpPr>
          <p:spPr>
            <a:xfrm>
              <a:off x="5271115" y="3508894"/>
              <a:ext cx="166135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Compute Target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F15B979-F7BA-8745-968D-C7FDC0CA58C9}"/>
              </a:ext>
            </a:extLst>
          </p:cNvPr>
          <p:cNvGrpSpPr/>
          <p:nvPr/>
        </p:nvGrpSpPr>
        <p:grpSpPr>
          <a:xfrm>
            <a:off x="4316725" y="2177077"/>
            <a:ext cx="1804588" cy="1198729"/>
            <a:chOff x="4333744" y="2177077"/>
            <a:chExt cx="1804588" cy="119872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E534D6D-160E-B14A-973A-D9750453EAAE}"/>
                </a:ext>
              </a:extLst>
            </p:cNvPr>
            <p:cNvSpPr txBox="1"/>
            <p:nvPr/>
          </p:nvSpPr>
          <p:spPr>
            <a:xfrm>
              <a:off x="5059144" y="2555779"/>
              <a:ext cx="107918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6. Stream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stdout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, logs, metrics</a:t>
              </a:r>
            </a:p>
          </p:txBody>
        </p:sp>
        <p:cxnSp>
          <p:nvCxnSpPr>
            <p:cNvPr id="171" name="Elbow Connector 170">
              <a:extLst>
                <a:ext uri="{FF2B5EF4-FFF2-40B4-BE49-F238E27FC236}">
                  <a16:creationId xmlns:a16="http://schemas.microsoft.com/office/drawing/2014/main" id="{5C88CDCC-0E94-0145-9843-22FB008BBB2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 rot="10800000">
              <a:off x="4333744" y="2177077"/>
              <a:ext cx="1579096" cy="1198729"/>
            </a:xfrm>
            <a:prstGeom prst="bentConnector2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CDE2B34-6E90-8140-8BD2-7F1DF59D1E04}"/>
              </a:ext>
            </a:extLst>
          </p:cNvPr>
          <p:cNvGrpSpPr/>
          <p:nvPr/>
        </p:nvGrpSpPr>
        <p:grpSpPr>
          <a:xfrm>
            <a:off x="6938048" y="3591452"/>
            <a:ext cx="3317199" cy="856643"/>
            <a:chOff x="6578435" y="3320014"/>
            <a:chExt cx="3317199" cy="85664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DA00E92-E7EF-954A-9845-8753642C27DD}"/>
                </a:ext>
              </a:extLst>
            </p:cNvPr>
            <p:cNvSpPr txBox="1"/>
            <p:nvPr/>
          </p:nvSpPr>
          <p:spPr>
            <a:xfrm>
              <a:off x="8130364" y="3623888"/>
              <a:ext cx="176527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4. Mount datastore to compute</a:t>
              </a:r>
            </a:p>
          </p:txBody>
        </p: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BC7DEC81-42A6-5D4F-AC10-81579D27AC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50067" y="3048382"/>
              <a:ext cx="856643" cy="1399908"/>
            </a:xfrm>
            <a:prstGeom prst="bentConnector2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3A1C5A5-886A-DF49-9C1F-B9415A33CCC8}"/>
              </a:ext>
            </a:extLst>
          </p:cNvPr>
          <p:cNvGrpSpPr/>
          <p:nvPr/>
        </p:nvGrpSpPr>
        <p:grpSpPr>
          <a:xfrm>
            <a:off x="5924718" y="2168735"/>
            <a:ext cx="1367362" cy="1191243"/>
            <a:chOff x="5565105" y="1897297"/>
            <a:chExt cx="1367362" cy="119124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EA49377-8C7C-7241-A311-163B7519E306}"/>
                </a:ext>
              </a:extLst>
            </p:cNvPr>
            <p:cNvSpPr txBox="1"/>
            <p:nvPr/>
          </p:nvSpPr>
          <p:spPr>
            <a:xfrm>
              <a:off x="5565105" y="1897297"/>
              <a:ext cx="136736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5. Launch script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5D33EE8-F0BE-AD42-9933-B37586EB9D84}"/>
                </a:ext>
              </a:extLst>
            </p:cNvPr>
            <p:cNvGrpSpPr/>
            <p:nvPr/>
          </p:nvGrpSpPr>
          <p:grpSpPr>
            <a:xfrm>
              <a:off x="5777485" y="2750104"/>
              <a:ext cx="576692" cy="338436"/>
              <a:chOff x="4143948" y="5615401"/>
              <a:chExt cx="576692" cy="338436"/>
            </a:xfrm>
          </p:grpSpPr>
          <p:cxnSp>
            <p:nvCxnSpPr>
              <p:cNvPr id="106" name="Curved Connector 105">
                <a:extLst>
                  <a:ext uri="{FF2B5EF4-FFF2-40B4-BE49-F238E27FC236}">
                    <a16:creationId xmlns:a16="http://schemas.microsoft.com/office/drawing/2014/main" id="{5A45FDD5-43E0-E04D-8878-A07166F5FBDF}"/>
                  </a:ext>
                </a:extLst>
              </p:cNvPr>
              <p:cNvCxnSpPr>
                <a:cxnSpLocks/>
                <a:stCxn id="201" idx="0"/>
                <a:endCxn id="200" idx="0"/>
              </p:cNvCxnSpPr>
              <p:nvPr/>
            </p:nvCxnSpPr>
            <p:spPr>
              <a:xfrm rot="16200000" flipV="1">
                <a:off x="4432294" y="5516285"/>
                <a:ext cx="12700" cy="210932"/>
              </a:xfrm>
              <a:prstGeom prst="curvedConnector3">
                <a:avLst>
                  <a:gd name="adj1" fmla="val 4165717"/>
                </a:avLst>
              </a:prstGeom>
              <a:ln>
                <a:solidFill>
                  <a:schemeClr val="accent5"/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49DA7DC-01C4-F940-92E3-B86EC0551066}"/>
                  </a:ext>
                </a:extLst>
              </p:cNvPr>
              <p:cNvSpPr/>
              <p:nvPr/>
            </p:nvSpPr>
            <p:spPr bwMode="auto">
              <a:xfrm>
                <a:off x="4143948" y="5621751"/>
                <a:ext cx="365760" cy="33208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3DC96FC9-DE7B-6144-A721-C00ECCAA39E7}"/>
                  </a:ext>
                </a:extLst>
              </p:cNvPr>
              <p:cNvSpPr/>
              <p:nvPr/>
            </p:nvSpPr>
            <p:spPr bwMode="auto">
              <a:xfrm>
                <a:off x="4354880" y="5621751"/>
                <a:ext cx="365760" cy="33208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1FF9438-4482-8A4F-B475-5572EE6C3731}"/>
              </a:ext>
            </a:extLst>
          </p:cNvPr>
          <p:cNvGrpSpPr/>
          <p:nvPr/>
        </p:nvGrpSpPr>
        <p:grpSpPr>
          <a:xfrm>
            <a:off x="2142580" y="1815976"/>
            <a:ext cx="1479015" cy="3088006"/>
            <a:chOff x="1782967" y="1544538"/>
            <a:chExt cx="1479015" cy="3088006"/>
          </a:xfrm>
        </p:grpSpPr>
        <p:cxnSp>
          <p:nvCxnSpPr>
            <p:cNvPr id="191" name="Elbow Connector 190">
              <a:extLst>
                <a:ext uri="{FF2B5EF4-FFF2-40B4-BE49-F238E27FC236}">
                  <a16:creationId xmlns:a16="http://schemas.microsoft.com/office/drawing/2014/main" id="{700F3058-4C08-514E-B4AD-70EF755046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472" y="2349033"/>
              <a:ext cx="3088006" cy="1479015"/>
            </a:xfrm>
            <a:prstGeom prst="bentConnector3">
              <a:avLst>
                <a:gd name="adj1" fmla="val 507"/>
              </a:avLst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27A064-10C0-D047-B192-0FE3AD6145A0}"/>
                </a:ext>
              </a:extLst>
            </p:cNvPr>
            <p:cNvSpPr txBox="1"/>
            <p:nvPr/>
          </p:nvSpPr>
          <p:spPr>
            <a:xfrm>
              <a:off x="1892761" y="1637086"/>
              <a:ext cx="107918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6. Stream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stdout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, logs, metrics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73DD5A4-D506-164E-BE83-698319488231}"/>
              </a:ext>
            </a:extLst>
          </p:cNvPr>
          <p:cNvGrpSpPr/>
          <p:nvPr/>
        </p:nvGrpSpPr>
        <p:grpSpPr>
          <a:xfrm>
            <a:off x="3798001" y="2187374"/>
            <a:ext cx="2000382" cy="1675561"/>
            <a:chOff x="3438388" y="1915936"/>
            <a:chExt cx="2000382" cy="167556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3F9A179-F82A-FD44-8D8C-10238BB08117}"/>
                </a:ext>
              </a:extLst>
            </p:cNvPr>
            <p:cNvSpPr txBox="1"/>
            <p:nvPr/>
          </p:nvSpPr>
          <p:spPr>
            <a:xfrm>
              <a:off x="3438388" y="3345276"/>
              <a:ext cx="183742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7. Copy over outputs</a:t>
              </a:r>
            </a:p>
          </p:txBody>
        </p:sp>
        <p:cxnSp>
          <p:nvCxnSpPr>
            <p:cNvPr id="209" name="Elbow Connector 208">
              <a:extLst>
                <a:ext uri="{FF2B5EF4-FFF2-40B4-BE49-F238E27FC236}">
                  <a16:creationId xmlns:a16="http://schemas.microsoft.com/office/drawing/2014/main" id="{613887CB-83F7-AF4E-8D53-7E8F111942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01742" y="1915936"/>
              <a:ext cx="1637028" cy="1343752"/>
            </a:xfrm>
            <a:prstGeom prst="bentConnector3">
              <a:avLst>
                <a:gd name="adj1" fmla="val 100272"/>
              </a:avLst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53C6B80-9828-4344-B048-4654718457CD}"/>
              </a:ext>
            </a:extLst>
          </p:cNvPr>
          <p:cNvGrpSpPr/>
          <p:nvPr/>
        </p:nvGrpSpPr>
        <p:grpSpPr>
          <a:xfrm>
            <a:off x="8885285" y="547051"/>
            <a:ext cx="1999088" cy="731521"/>
            <a:chOff x="9470966" y="123086"/>
            <a:chExt cx="1999088" cy="731521"/>
          </a:xfrm>
        </p:grpSpPr>
        <p:pic>
          <p:nvPicPr>
            <p:cNvPr id="225" name="Graphic 224">
              <a:extLst>
                <a:ext uri="{FF2B5EF4-FFF2-40B4-BE49-F238E27FC236}">
                  <a16:creationId xmlns:a16="http://schemas.microsoft.com/office/drawing/2014/main" id="{06988512-ED3C-4B41-9FED-0A93D388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38533" y="123086"/>
              <a:ext cx="731521" cy="731521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0212923-3739-5041-826A-187425B277E6}"/>
                </a:ext>
              </a:extLst>
            </p:cNvPr>
            <p:cNvSpPr txBox="1"/>
            <p:nvPr/>
          </p:nvSpPr>
          <p:spPr>
            <a:xfrm>
              <a:off x="9470966" y="181071"/>
              <a:ext cx="115223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ML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Workspace</a:t>
              </a:r>
            </a:p>
          </p:txBody>
        </p:sp>
      </p:grpSp>
      <p:sp>
        <p:nvSpPr>
          <p:cNvPr id="228" name="FolderHorizontal_F12B" title="Icon of a folder">
            <a:extLst>
              <a:ext uri="{FF2B5EF4-FFF2-40B4-BE49-F238E27FC236}">
                <a16:creationId xmlns:a16="http://schemas.microsoft.com/office/drawing/2014/main" id="{6956FC57-A900-7D49-A5E7-7950217725B2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3102811" y="433312"/>
            <a:ext cx="8102265" cy="5440680"/>
          </a:xfrm>
          <a:custGeom>
            <a:avLst/>
            <a:gdLst>
              <a:gd name="T0" fmla="*/ 0 w 3758"/>
              <a:gd name="T1" fmla="*/ 126 h 2756"/>
              <a:gd name="T2" fmla="*/ 126 w 3758"/>
              <a:gd name="T3" fmla="*/ 0 h 2756"/>
              <a:gd name="T4" fmla="*/ 1065 w 3758"/>
              <a:gd name="T5" fmla="*/ 0 h 2756"/>
              <a:gd name="T6" fmla="*/ 1378 w 3758"/>
              <a:gd name="T7" fmla="*/ 126 h 2756"/>
              <a:gd name="T8" fmla="*/ 1691 w 3758"/>
              <a:gd name="T9" fmla="*/ 251 h 2756"/>
              <a:gd name="T10" fmla="*/ 3633 w 3758"/>
              <a:gd name="T11" fmla="*/ 251 h 2756"/>
              <a:gd name="T12" fmla="*/ 3758 w 3758"/>
              <a:gd name="T13" fmla="*/ 376 h 2756"/>
              <a:gd name="T14" fmla="*/ 3758 w 3758"/>
              <a:gd name="T15" fmla="*/ 2756 h 2756"/>
              <a:gd name="T16" fmla="*/ 0 w 3758"/>
              <a:gd name="T17" fmla="*/ 2756 h 2756"/>
              <a:gd name="T18" fmla="*/ 0 w 3758"/>
              <a:gd name="T19" fmla="*/ 126 h 2756"/>
              <a:gd name="T20" fmla="*/ 0 w 3758"/>
              <a:gd name="T21" fmla="*/ 501 h 2756"/>
              <a:gd name="T22" fmla="*/ 1065 w 3758"/>
              <a:gd name="T23" fmla="*/ 501 h 2756"/>
              <a:gd name="T24" fmla="*/ 1378 w 3758"/>
              <a:gd name="T25" fmla="*/ 376 h 2756"/>
              <a:gd name="T26" fmla="*/ 1691 w 3758"/>
              <a:gd name="T27" fmla="*/ 251 h 2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8" h="2756">
                <a:moveTo>
                  <a:pt x="0" y="126"/>
                </a:moveTo>
                <a:cubicBezTo>
                  <a:pt x="0" y="56"/>
                  <a:pt x="56" y="0"/>
                  <a:pt x="126" y="0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1187" y="0"/>
                  <a:pt x="1298" y="48"/>
                  <a:pt x="1378" y="126"/>
                </a:cubicBezTo>
                <a:cubicBezTo>
                  <a:pt x="1458" y="203"/>
                  <a:pt x="1569" y="251"/>
                  <a:pt x="1691" y="251"/>
                </a:cubicBezTo>
                <a:cubicBezTo>
                  <a:pt x="3633" y="251"/>
                  <a:pt x="3633" y="251"/>
                  <a:pt x="3633" y="251"/>
                </a:cubicBezTo>
                <a:cubicBezTo>
                  <a:pt x="3702" y="251"/>
                  <a:pt x="3758" y="307"/>
                  <a:pt x="3758" y="376"/>
                </a:cubicBezTo>
                <a:cubicBezTo>
                  <a:pt x="3758" y="2756"/>
                  <a:pt x="3758" y="2756"/>
                  <a:pt x="3758" y="2756"/>
                </a:cubicBezTo>
                <a:cubicBezTo>
                  <a:pt x="0" y="2756"/>
                  <a:pt x="0" y="2756"/>
                  <a:pt x="0" y="2756"/>
                </a:cubicBezTo>
                <a:lnTo>
                  <a:pt x="0" y="126"/>
                </a:lnTo>
                <a:close/>
                <a:moveTo>
                  <a:pt x="0" y="501"/>
                </a:moveTo>
                <a:cubicBezTo>
                  <a:pt x="1065" y="501"/>
                  <a:pt x="1065" y="501"/>
                  <a:pt x="1065" y="501"/>
                </a:cubicBezTo>
                <a:cubicBezTo>
                  <a:pt x="1187" y="501"/>
                  <a:pt x="1298" y="453"/>
                  <a:pt x="1378" y="376"/>
                </a:cubicBezTo>
                <a:cubicBezTo>
                  <a:pt x="1458" y="299"/>
                  <a:pt x="1569" y="251"/>
                  <a:pt x="1691" y="25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D88C-9ADC-42FC-9637-6453D878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5" y="755894"/>
            <a:ext cx="10736234" cy="2769989"/>
          </a:xfrm>
        </p:spPr>
        <p:txBody>
          <a:bodyPr/>
          <a:lstStyle/>
          <a:p>
            <a:r>
              <a:rPr lang="en-US" dirty="0"/>
              <a:t>What do you get out of this Automated ML session?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821CB6-F2C9-422A-9A01-1799601718E9}"/>
              </a:ext>
            </a:extLst>
          </p:cNvPr>
          <p:cNvSpPr/>
          <p:nvPr/>
        </p:nvSpPr>
        <p:spPr>
          <a:xfrm>
            <a:off x="-379055" y="2003173"/>
            <a:ext cx="90860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17" marR="0" lvl="2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Basics of Machine Learning</a:t>
            </a:r>
          </a:p>
          <a:p>
            <a:pPr marL="1200117" marR="0" lvl="2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is Automated ML</a:t>
            </a:r>
          </a:p>
          <a:p>
            <a:pPr marL="1200117" marR="0" lvl="2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a ML model using Automated ML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140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Krishna Anumalasetty; Jithendra Veeramachaneni; Swati Gharse; Deepak Mukunthu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BRK3332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d1f81f6-e953-47ea-988e-33ed651c58e6"/>
    <ds:schemaRef ds:uri="http://purl.org/dc/elements/1.1/"/>
    <ds:schemaRef ds:uri="230e9df3-be65-4c73-a93b-d1236ebd677e"/>
    <ds:schemaRef ds:uri="5a4b3278-325d-441a-b38f-6f1926bc734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9287</TotalTime>
  <Words>2757</Words>
  <Application>Microsoft Office PowerPoint</Application>
  <PresentationFormat>Widescreen</PresentationFormat>
  <Paragraphs>489</Paragraphs>
  <Slides>45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Helvetica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2_5-50203_Microsoft_Ignite_Template</vt:lpstr>
      <vt:lpstr>Oct 11, 2018</vt:lpstr>
      <vt:lpstr>Agenda</vt:lpstr>
      <vt:lpstr>Infer.net probabilistic model</vt:lpstr>
      <vt:lpstr>Automated Machine Learning     &amp;  Hyperparameter Tuning     in  Azure Machine Learning service</vt:lpstr>
      <vt:lpstr>Why do we need automated machine learning (real quotes from customers)</vt:lpstr>
      <vt:lpstr>Quick Background – Azure ML Services?</vt:lpstr>
      <vt:lpstr>PowerPoint Presentation</vt:lpstr>
      <vt:lpstr>PowerPoint Presentation</vt:lpstr>
      <vt:lpstr>What do you get out of this Automated ML session?   </vt:lpstr>
      <vt:lpstr>Machine Learning Model Building</vt:lpstr>
      <vt:lpstr>Algorithms – Sample Binary Classification Algorithms</vt:lpstr>
      <vt:lpstr>Hyperparameters</vt:lpstr>
      <vt:lpstr>Typical manual approaches for hyperparameter tuning</vt:lpstr>
      <vt:lpstr>PowerPoint Presentation</vt:lpstr>
      <vt:lpstr>Introducing Automated Machine Learning</vt:lpstr>
      <vt:lpstr>User inputs &amp; system outputs</vt:lpstr>
      <vt:lpstr>Hyperparameters too</vt:lpstr>
      <vt:lpstr>PowerPoint Presentation</vt:lpstr>
      <vt:lpstr>Configuration options available in automated machine learning: </vt:lpstr>
      <vt:lpstr>PowerPoint Presentation</vt:lpstr>
      <vt:lpstr>background</vt:lpstr>
      <vt:lpstr>Demo</vt:lpstr>
      <vt:lpstr>PowerPoint Presentation</vt:lpstr>
      <vt:lpstr>Automated ML in Power BI (cannot demo this – watch the video from MicrosoftIgnite.com session BRK3332</vt:lpstr>
      <vt:lpstr>Automated ML Capabilities</vt:lpstr>
      <vt:lpstr>List of models</vt:lpstr>
      <vt:lpstr>Try it for free</vt:lpstr>
      <vt:lpstr>Hyperparameter Tuning using Azure Machine Learning service</vt:lpstr>
      <vt:lpstr>Model Development &amp; Training</vt:lpstr>
      <vt:lpstr>What are hyperparameters?</vt:lpstr>
      <vt:lpstr>Model Training Example – Image Classification</vt:lpstr>
      <vt:lpstr>Hyperparameter importance</vt:lpstr>
      <vt:lpstr>Hyperparameter exploration</vt:lpstr>
      <vt:lpstr>Typical manual approaches for hyperparameter tuning</vt:lpstr>
      <vt:lpstr>Automated Hyperparameter Tuning in Azure ML</vt:lpstr>
      <vt:lpstr>How it works </vt:lpstr>
      <vt:lpstr>Generate new runs</vt:lpstr>
      <vt:lpstr>Manage Active Jobs</vt:lpstr>
      <vt:lpstr>User inputs &amp; system outputs</vt:lpstr>
      <vt:lpstr>Cancelling unproductive hyperparameter runs without being too agressive</vt:lpstr>
      <vt:lpstr>Visuals (need to run samples)</vt:lpstr>
      <vt:lpstr>Early termination of a hyperparameter search</vt:lpstr>
      <vt:lpstr>Many Demos https://github.com/Azure/MachineLearningNotebooks/tree/master/automl </vt:lpstr>
      <vt:lpstr>Try it for free</vt:lpstr>
      <vt:lpstr>Other session on Azure ML from MicrosoftIgnite.com (also on YouTube)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EMBARGO: Generating high quality models efficiently using Automated ML and Hyperparameter Tuning</dc:title>
  <dc:subject>Microsoft Ignite</dc:subject>
  <dc:creator>MS Events 1142</dc:creator>
  <cp:keywords>Microsoft Ignite</cp:keywords>
  <dc:description/>
  <cp:lastModifiedBy>Jim Williams</cp:lastModifiedBy>
  <cp:revision>22</cp:revision>
  <cp:lastPrinted>2018-10-03T19:40:47Z</cp:lastPrinted>
  <dcterms:created xsi:type="dcterms:W3CDTF">2018-09-26T13:59:45Z</dcterms:created>
  <dcterms:modified xsi:type="dcterms:W3CDTF">2018-10-12T15:33:45Z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